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64" r:id="rId5"/>
    <p:sldId id="259" r:id="rId6"/>
    <p:sldId id="282" r:id="rId7"/>
    <p:sldId id="262" r:id="rId8"/>
    <p:sldId id="263" r:id="rId9"/>
    <p:sldId id="276" r:id="rId10"/>
    <p:sldId id="274" r:id="rId11"/>
    <p:sldId id="275" r:id="rId12"/>
    <p:sldId id="289" r:id="rId13"/>
    <p:sldId id="311" r:id="rId14"/>
    <p:sldId id="309" r:id="rId15"/>
    <p:sldId id="310" r:id="rId16"/>
    <p:sldId id="307" r:id="rId17"/>
    <p:sldId id="265" r:id="rId18"/>
    <p:sldId id="261" r:id="rId19"/>
    <p:sldId id="303" r:id="rId20"/>
    <p:sldId id="267" r:id="rId21"/>
    <p:sldId id="278" r:id="rId22"/>
    <p:sldId id="302" r:id="rId23"/>
    <p:sldId id="284" r:id="rId24"/>
    <p:sldId id="269" r:id="rId25"/>
    <p:sldId id="285" r:id="rId26"/>
    <p:sldId id="295" r:id="rId27"/>
    <p:sldId id="283" r:id="rId28"/>
    <p:sldId id="270" r:id="rId29"/>
    <p:sldId id="301" r:id="rId30"/>
    <p:sldId id="296" r:id="rId31"/>
    <p:sldId id="293" r:id="rId32"/>
    <p:sldId id="297" r:id="rId33"/>
    <p:sldId id="272" r:id="rId34"/>
    <p:sldId id="280" r:id="rId35"/>
  </p:sldIdLst>
  <p:sldSz cx="12192000" cy="6858000"/>
  <p:notesSz cx="6858000" cy="9144000"/>
  <p:embeddedFontLst>
    <p:embeddedFont>
      <p:font typeface="함초롬돋움" panose="020B0604000101010101" pitchFamily="50" charset="-127"/>
      <p:regular r:id="rId37"/>
      <p:bold r:id="rId38"/>
    </p:embeddedFont>
    <p:embeddedFont>
      <p:font typeface="맑은 고딕" panose="020B0503020000020004" pitchFamily="50" charset="-127"/>
      <p:regular r:id="rId39"/>
      <p:bold r:id="rId40"/>
    </p:embeddedFont>
    <p:embeddedFont>
      <p:font typeface="08서울남산체 B" panose="02020603020101020101" pitchFamily="18" charset="-127"/>
      <p:regular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fu" initials="p" lastIdx="2" clrIdx="0">
    <p:extLst>
      <p:ext uri="{19B8F6BF-5375-455C-9EA6-DF929625EA0E}">
        <p15:presenceInfo xmlns:p15="http://schemas.microsoft.com/office/powerpoint/2012/main" userId="pf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2A00"/>
    <a:srgbClr val="EBEBEB"/>
    <a:srgbClr val="D8D5CC"/>
    <a:srgbClr val="00BFC4"/>
    <a:srgbClr val="92D050"/>
    <a:srgbClr val="00B050"/>
    <a:srgbClr val="3D1C00"/>
    <a:srgbClr val="619CFF"/>
    <a:srgbClr val="B79F00"/>
    <a:srgbClr val="00BA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081" autoAdjust="0"/>
  </p:normalViewPr>
  <p:slideViewPr>
    <p:cSldViewPr snapToGrid="0">
      <p:cViewPr varScale="1">
        <p:scale>
          <a:sx n="68" d="100"/>
          <a:sy n="68" d="100"/>
        </p:scale>
        <p:origin x="61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BBF54-756A-4C0B-A5A9-0BBDB11C8785}" type="datetimeFigureOut">
              <a:rPr lang="ko-KR" altLang="en-US" smtClean="0"/>
              <a:t>2020-06-13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7E583-6D18-4D01-B2E1-A4C3F743BF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316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bg1"/>
                </a:solidFill>
                <a:latin typeface="Apple SD Gothic Neo"/>
              </a:rPr>
              <a:t>한국정보화진흥원의 </a:t>
            </a:r>
            <a:r>
              <a:rPr lang="en-US" altLang="ko-KR" dirty="0">
                <a:solidFill>
                  <a:schemeClr val="bg1"/>
                </a:solidFill>
                <a:latin typeface="Apple SD Gothic Neo"/>
              </a:rPr>
              <a:t>'2019</a:t>
            </a:r>
            <a:r>
              <a:rPr lang="ko-KR" altLang="en-US" dirty="0">
                <a:solidFill>
                  <a:schemeClr val="bg1"/>
                </a:solidFill>
                <a:latin typeface="Apple SD Gothic Neo"/>
              </a:rPr>
              <a:t>년 디지털 정보격차 실태조사</a:t>
            </a:r>
            <a:r>
              <a:rPr lang="en-US" altLang="ko-KR" dirty="0">
                <a:solidFill>
                  <a:schemeClr val="bg1"/>
                </a:solidFill>
                <a:latin typeface="Apple SD Gothic Neo"/>
              </a:rPr>
              <a:t>'</a:t>
            </a:r>
            <a:r>
              <a:rPr lang="ko-KR" altLang="en-US" dirty="0">
                <a:solidFill>
                  <a:schemeClr val="bg1"/>
                </a:solidFill>
                <a:latin typeface="Apple SD Gothic Neo"/>
              </a:rPr>
              <a:t>에 따르면 </a:t>
            </a:r>
            <a:r>
              <a:rPr lang="en-US" altLang="ko-KR" dirty="0">
                <a:solidFill>
                  <a:schemeClr val="bg1"/>
                </a:solidFill>
                <a:latin typeface="Apple SD Gothic Neo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Apple SD Gothic Neo"/>
              </a:rPr>
              <a:t>대 취약계층을 </a:t>
            </a:r>
            <a:r>
              <a:rPr lang="ko-KR" altLang="en-US" dirty="0">
                <a:solidFill>
                  <a:schemeClr val="bg1"/>
                </a:solidFill>
              </a:rPr>
              <a:t>「도서관법」 제</a:t>
            </a:r>
            <a:r>
              <a:rPr lang="en-US" altLang="ko-KR" dirty="0">
                <a:solidFill>
                  <a:schemeClr val="bg1"/>
                </a:solidFill>
              </a:rPr>
              <a:t>43</a:t>
            </a:r>
            <a:r>
              <a:rPr lang="ko-KR" altLang="en-US" dirty="0">
                <a:solidFill>
                  <a:schemeClr val="bg1"/>
                </a:solidFill>
              </a:rPr>
              <a:t>조와 동법 시행령 제</a:t>
            </a:r>
            <a:r>
              <a:rPr lang="en-US" altLang="ko-KR" dirty="0">
                <a:solidFill>
                  <a:schemeClr val="bg1"/>
                </a:solidFill>
              </a:rPr>
              <a:t>21</a:t>
            </a:r>
            <a:r>
              <a:rPr lang="ko-KR" altLang="en-US" dirty="0">
                <a:solidFill>
                  <a:schemeClr val="bg1"/>
                </a:solidFill>
              </a:rPr>
              <a:t>조 각호에서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신체적</a:t>
            </a:r>
            <a:r>
              <a:rPr lang="en-US" altLang="ko-KR" dirty="0">
                <a:solidFill>
                  <a:schemeClr val="bg1"/>
                </a:solidFill>
              </a:rPr>
              <a:t>·</a:t>
            </a:r>
            <a:r>
              <a:rPr lang="ko-KR" altLang="en-US" dirty="0">
                <a:solidFill>
                  <a:schemeClr val="bg1"/>
                </a:solidFill>
              </a:rPr>
              <a:t>지역적</a:t>
            </a:r>
            <a:r>
              <a:rPr lang="en-US" altLang="ko-KR" dirty="0">
                <a:solidFill>
                  <a:schemeClr val="bg1"/>
                </a:solidFill>
              </a:rPr>
              <a:t>·</a:t>
            </a:r>
            <a:r>
              <a:rPr lang="ko-KR" altLang="en-US" dirty="0">
                <a:solidFill>
                  <a:schemeClr val="bg1"/>
                </a:solidFill>
              </a:rPr>
              <a:t>경제적</a:t>
            </a:r>
            <a:r>
              <a:rPr lang="en-US" altLang="ko-KR" dirty="0">
                <a:solidFill>
                  <a:schemeClr val="bg1"/>
                </a:solidFill>
              </a:rPr>
              <a:t>·</a:t>
            </a:r>
            <a:r>
              <a:rPr lang="ko-KR" altLang="en-US" dirty="0">
                <a:solidFill>
                  <a:schemeClr val="bg1"/>
                </a:solidFill>
              </a:rPr>
              <a:t>사회적 여건에 따라 장애인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기초생활 </a:t>
            </a:r>
            <a:r>
              <a:rPr lang="ko-KR" altLang="en-US" dirty="0" err="1">
                <a:solidFill>
                  <a:schemeClr val="bg1"/>
                </a:solidFill>
              </a:rPr>
              <a:t>수급자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노인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농어촌 주민 등을 ‘지식정보 </a:t>
            </a:r>
            <a:r>
              <a:rPr lang="ko-KR" altLang="en-US" dirty="0" err="1">
                <a:solidFill>
                  <a:schemeClr val="bg1"/>
                </a:solidFill>
              </a:rPr>
              <a:t>취약계층’으로</a:t>
            </a:r>
            <a:r>
              <a:rPr lang="ko-KR" altLang="en-US" dirty="0">
                <a:solidFill>
                  <a:schemeClr val="bg1"/>
                </a:solidFill>
              </a:rPr>
              <a:t> 정의한 것</a:t>
            </a:r>
            <a:endParaRPr lang="en-US" altLang="ko-KR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bg1"/>
                </a:solidFill>
              </a:rPr>
              <a:t>한국정보화진흥원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韓國情報化振興院</a:t>
            </a:r>
            <a:r>
              <a:rPr lang="en-US" altLang="ko-KR" dirty="0">
                <a:solidFill>
                  <a:schemeClr val="bg1"/>
                </a:solidFill>
              </a:rPr>
              <a:t>, National Information Society Agency, NIA)</a:t>
            </a:r>
            <a:r>
              <a:rPr lang="ko-KR" altLang="en-US" dirty="0">
                <a:solidFill>
                  <a:schemeClr val="bg1"/>
                </a:solidFill>
              </a:rPr>
              <a:t>은 대한민국 국가기관의 정보화 추진과 관련된 정책을 개발하고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정보문화 조성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정보격차 해소 등을 지원하려는 목적으로 만들어진 대한민국 과학기술정보통신부 산하 위탁집행형 준정부기관이다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7E583-6D18-4D01-B2E1-A4C3F743BF9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384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키오스크로</a:t>
            </a:r>
            <a:r>
              <a:rPr lang="ko-KR" altLang="en-US" dirty="0"/>
              <a:t> 인해 </a:t>
            </a:r>
            <a:r>
              <a:rPr lang="en-US" altLang="ko-KR" dirty="0"/>
              <a:t>60</a:t>
            </a:r>
            <a:r>
              <a:rPr lang="ko-KR" altLang="en-US" dirty="0"/>
              <a:t>대 단골이 발길을 끊었다는 내용</a:t>
            </a:r>
            <a:r>
              <a:rPr lang="en-US" altLang="ko-KR" dirty="0"/>
              <a:t>, </a:t>
            </a:r>
            <a:r>
              <a:rPr lang="ko-KR" altLang="en-US" dirty="0"/>
              <a:t>공대생이 인터넷으로 실시간으로 마스크를 편하게 주문했지만</a:t>
            </a:r>
            <a:r>
              <a:rPr lang="en-US" altLang="ko-KR" dirty="0"/>
              <a:t>, </a:t>
            </a:r>
            <a:r>
              <a:rPr lang="ko-KR" altLang="en-US" dirty="0"/>
              <a:t>이를 이용할 줄 모르는 노인은 약국 앞에서 마냥 기다리다가 </a:t>
            </a:r>
            <a:r>
              <a:rPr lang="en-US" altLang="ko-KR" dirty="0"/>
              <a:t>5</a:t>
            </a:r>
            <a:r>
              <a:rPr lang="ko-KR" altLang="en-US" dirty="0" err="1"/>
              <a:t>시간만에</a:t>
            </a:r>
            <a:r>
              <a:rPr lang="ko-KR" altLang="en-US" dirty="0"/>
              <a:t> 겨우 마스크를 살 수 있었습니다</a:t>
            </a:r>
            <a:r>
              <a:rPr lang="en-US" altLang="ko-KR" dirty="0"/>
              <a:t>.</a:t>
            </a:r>
            <a:r>
              <a:rPr lang="ko-KR" altLang="en-US" baseline="0" dirty="0"/>
              <a:t> 또한 디지털 소외에서 나아가 세대 간 갈등으로 벌어지는 현실을 보며 노인층을 대상으로 해야겠다는 생각을 하게 되었습니다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7E583-6D18-4D01-B2E1-A4C3F743BF9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503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 표에 적힌 데이터를 바탕으로 노인층을 분석해보았습니다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7E583-6D18-4D01-B2E1-A4C3F743BF9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680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우리는 전체 인구에서 노인의 비율이 높은 지역을 선정하였으나</a:t>
            </a:r>
            <a:r>
              <a:rPr lang="en-US" altLang="ko-KR" dirty="0"/>
              <a:t>, </a:t>
            </a:r>
            <a:r>
              <a:rPr lang="ko-KR" altLang="en-US" dirty="0"/>
              <a:t>비교데이터가 있는 </a:t>
            </a:r>
            <a:r>
              <a:rPr lang="en-US" altLang="ko-KR" dirty="0"/>
              <a:t>5</a:t>
            </a:r>
            <a:r>
              <a:rPr lang="ko-KR" altLang="en-US" dirty="0"/>
              <a:t>개의 구로 좁혔다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7E583-6D18-4D01-B2E1-A4C3F743BF9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761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7E583-6D18-4D01-B2E1-A4C3F743BF9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856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7E583-6D18-4D01-B2E1-A4C3F743BF9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681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7E583-6D18-4D01-B2E1-A4C3F743BF9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126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7E583-6D18-4D01-B2E1-A4C3F743BF9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447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BC2298-9A28-468A-ABF4-403F264265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B1BCAFB-EEB3-4426-A432-CDFA550194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C3028D-4FEB-4002-8750-A30BE7E5F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23CBA-727B-48FA-8FF0-36E9D7A21160}" type="datetimeFigureOut">
              <a:rPr lang="ko-KR" altLang="en-US" smtClean="0"/>
              <a:t>2020-06-13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7645B5-DBDD-4F31-BA1B-D99DD42D4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54CD9F-D51A-4780-A24C-F97984B4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01EF0-590D-4679-9A98-291DB0D6BC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101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130D3E-D2E3-4C10-9981-EA91F046E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918FD1-411F-472C-9D4C-84353F7D7B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35EB3E-5CB0-492D-B139-91C520136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23CBA-727B-48FA-8FF0-36E9D7A21160}" type="datetimeFigureOut">
              <a:rPr lang="ko-KR" altLang="en-US" smtClean="0"/>
              <a:t>2020-06-13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C6B4E4-1821-48BA-8052-0D995E41D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AD5DC7-5098-41BD-BA56-8943B4B64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01EF0-590D-4679-9A98-291DB0D6BC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849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5F1A39A-86E2-48FE-A8DC-923BC86A16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4D8819-2DCF-4E85-8AA0-6130846B0A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335DD1-435C-49B9-B31A-B4A97F1FC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23CBA-727B-48FA-8FF0-36E9D7A21160}" type="datetimeFigureOut">
              <a:rPr lang="ko-KR" altLang="en-US" smtClean="0"/>
              <a:t>2020-06-13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C9EFD8-FC60-42A3-BE9C-23058A183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515473-40A4-4C69-AC37-9E0DCB241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01EF0-590D-4679-9A98-291DB0D6BC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57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B1FBA9-22AC-4298-830D-97196804F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92C64B-F3ED-4D43-B7B7-9A12B0DBC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8BAC80-6CBD-491E-9F25-EEEA715B4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23CBA-727B-48FA-8FF0-36E9D7A21160}" type="datetimeFigureOut">
              <a:rPr lang="ko-KR" altLang="en-US" smtClean="0"/>
              <a:t>2020-06-13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F9EB03-2D3A-4B8F-97BF-AC3274E59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4F8B7D-FB7B-4F29-856E-C29555F36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01EF0-590D-4679-9A98-291DB0D6BC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502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0BA06F-0349-4BA3-A9F7-2B4DBE57F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8AF1CB-CF68-4120-A6F0-AC8E468BFB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F424F3-10D3-4618-97D3-1B9C0EEF4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23CBA-727B-48FA-8FF0-36E9D7A21160}" type="datetimeFigureOut">
              <a:rPr lang="ko-KR" altLang="en-US" smtClean="0"/>
              <a:t>2020-06-13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A77E81-2096-437D-90A8-D5B420946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5E09CE-83D7-4420-9B5E-55AE1BBB0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01EF0-590D-4679-9A98-291DB0D6BC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22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35782D-05A8-4A5E-A357-87E37EBFB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57847D-6D38-495B-80C7-9B20C7A803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4ECCB34-124E-487E-B52C-6F3D690E5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57AF54-D89C-47DA-B2DC-0C2389EAD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23CBA-727B-48FA-8FF0-36E9D7A21160}" type="datetimeFigureOut">
              <a:rPr lang="ko-KR" altLang="en-US" smtClean="0"/>
              <a:t>2020-06-13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C49126-C1B0-429F-87C9-741384C6C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A957AE-787D-4630-8E2E-1CBA65107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01EF0-590D-4679-9A98-291DB0D6BC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848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4C82D8-A361-4C23-BD1F-739BD60D5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1002FE-EB9C-4D89-BEB1-3414D30CDB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2B28CF-5345-4754-AE06-DDF4F8545E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CB8A14-8333-4D38-A5D3-69A2CA8D5E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EB131CD-B816-40E3-A0A6-83344769E7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70E1DFB-AD4E-4A78-8573-56A96B934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23CBA-727B-48FA-8FF0-36E9D7A21160}" type="datetimeFigureOut">
              <a:rPr lang="ko-KR" altLang="en-US" smtClean="0"/>
              <a:t>2020-06-13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F8A4C90-F788-49E6-A9EC-7DF9EDB4A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08261D2-D795-4F74-83A7-3E6CEF2FB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01EF0-590D-4679-9A98-291DB0D6BC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684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1836B0-1DB8-47E6-A17E-4937A5211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E6BD99E-F707-49BD-AC93-44B8ACC39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23CBA-727B-48FA-8FF0-36E9D7A21160}" type="datetimeFigureOut">
              <a:rPr lang="ko-KR" altLang="en-US" smtClean="0"/>
              <a:t>2020-06-13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FB641F-3A02-4577-A94E-8AE4EFBD8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55D3DB-6C74-41EC-A5EB-4D125965D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01EF0-590D-4679-9A98-291DB0D6BC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445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A7739C-3AAC-4D52-986D-C168FF544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23CBA-727B-48FA-8FF0-36E9D7A21160}" type="datetimeFigureOut">
              <a:rPr lang="ko-KR" altLang="en-US" smtClean="0"/>
              <a:t>2020-06-13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73CEB18-AC90-477D-9332-9CC27D195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B7C629-1647-4C01-9D09-7306D95B5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01EF0-590D-4679-9A98-291DB0D6BC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64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E3EFAF-4F83-4DF5-AC8C-8F0288265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1485DB-883A-4D42-A469-03C3B1ECC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9E5724-050F-4B3B-AE98-66EFEB3632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039B30-DDF8-4C44-AA70-5B71F4277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23CBA-727B-48FA-8FF0-36E9D7A21160}" type="datetimeFigureOut">
              <a:rPr lang="ko-KR" altLang="en-US" smtClean="0"/>
              <a:t>2020-06-13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CE4F06-EAD8-4835-863E-F4529D397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2A1315-8235-41A6-9DF8-3B85EC934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01EF0-590D-4679-9A98-291DB0D6BC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859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84E22-9AD0-459B-AB7A-D77FA9418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9A29A1F-0053-49A9-838A-348F858A56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962418-4D36-4A3D-AD3D-21271C9A11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C2987F-D898-4D44-8B37-A2B175BFF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23CBA-727B-48FA-8FF0-36E9D7A21160}" type="datetimeFigureOut">
              <a:rPr lang="ko-KR" altLang="en-US" smtClean="0"/>
              <a:t>2020-06-13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2AEE6F-7F9C-4D3E-AAF9-C4D23F80E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E93F3A-C25D-41BB-B312-24F4A2825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01EF0-590D-4679-9A98-291DB0D6BC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986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EA8970F-22B5-4C31-9D6A-DDBB7EB92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C874AB-1D4F-4FFF-AF05-9813EEE8A5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DD35C9-61B0-4ACE-8EA0-49A0501AF3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23CBA-727B-48FA-8FF0-36E9D7A21160}" type="datetimeFigureOut">
              <a:rPr lang="ko-KR" altLang="en-US" smtClean="0"/>
              <a:t>2020-06-13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696F0F-24D9-43E0-8B14-08AFDBC598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2A28FA-F948-49E7-B3E1-09E98205BE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901EF0-590D-4679-9A98-291DB0D6BC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16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41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5.jpe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8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41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41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DE43242-3707-4C19-B98E-1593D0A37A37}"/>
              </a:ext>
            </a:extLst>
          </p:cNvPr>
          <p:cNvGrpSpPr/>
          <p:nvPr/>
        </p:nvGrpSpPr>
        <p:grpSpPr>
          <a:xfrm>
            <a:off x="20" y="776892"/>
            <a:ext cx="12191980" cy="6081107"/>
            <a:chOff x="20" y="776892"/>
            <a:chExt cx="12191980" cy="6081107"/>
          </a:xfrm>
        </p:grpSpPr>
        <p:pic>
          <p:nvPicPr>
            <p:cNvPr id="1028" name="Picture 4" descr="사람, 앉아있는, 쥐고있는, 여자이(가) 표시된 사진&#10;&#10;자동 생성된 설명">
              <a:extLst>
                <a:ext uri="{FF2B5EF4-FFF2-40B4-BE49-F238E27FC236}">
                  <a16:creationId xmlns:a16="http://schemas.microsoft.com/office/drawing/2014/main" id="{9B37B08B-58B0-44BC-88DF-4BC387989B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414"/>
            <a:stretch/>
          </p:blipFill>
          <p:spPr bwMode="auto">
            <a:xfrm>
              <a:off x="20" y="776892"/>
              <a:ext cx="10810855" cy="6081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사람, 앉아있는, 쥐고있는, 여자이(가) 표시된 사진&#10;&#10;자동 생성된 설명">
              <a:extLst>
                <a:ext uri="{FF2B5EF4-FFF2-40B4-BE49-F238E27FC236}">
                  <a16:creationId xmlns:a16="http://schemas.microsoft.com/office/drawing/2014/main" id="{51A51CAC-CF26-4339-BF71-CF5BCE28F7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027" t="65763" b="17331"/>
            <a:stretch/>
          </p:blipFill>
          <p:spPr bwMode="auto">
            <a:xfrm>
              <a:off x="10533529" y="5492935"/>
              <a:ext cx="1658471" cy="1343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721A28A-FEBB-43A1-BAF7-52E4BB637D32}"/>
              </a:ext>
            </a:extLst>
          </p:cNvPr>
          <p:cNvSpPr txBox="1"/>
          <p:nvPr/>
        </p:nvSpPr>
        <p:spPr>
          <a:xfrm>
            <a:off x="6957211" y="1479176"/>
            <a:ext cx="4750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 </a:t>
            </a:r>
            <a:r>
              <a:rPr lang="ko-KR" altLang="en-US" sz="28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디지털 소외 계층을 위한 제안</a:t>
            </a:r>
            <a:endParaRPr lang="en-US" altLang="ko-KR" sz="28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34A83F-8D6C-46DC-AB29-D6B70103DDE9}"/>
              </a:ext>
            </a:extLst>
          </p:cNvPr>
          <p:cNvSpPr/>
          <p:nvPr/>
        </p:nvSpPr>
        <p:spPr>
          <a:xfrm>
            <a:off x="5812866" y="743198"/>
            <a:ext cx="58950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디지털 포용</a:t>
            </a:r>
            <a:r>
              <a:rPr lang="en-US" altLang="ko-KR" sz="3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(Digital Inclusion)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914B8B-6154-4F1F-8BB5-89EC6AA1B303}"/>
              </a:ext>
            </a:extLst>
          </p:cNvPr>
          <p:cNvSpPr txBox="1"/>
          <p:nvPr/>
        </p:nvSpPr>
        <p:spPr>
          <a:xfrm>
            <a:off x="8189257" y="5509120"/>
            <a:ext cx="36351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5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조</a:t>
            </a:r>
            <a:endParaRPr lang="en-US" altLang="ko-KR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조지윤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0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최장호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이종훈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0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변수현</a:t>
            </a:r>
            <a:endParaRPr lang="ko-KR" altLang="en-US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1255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B76D4AD1-159F-4165-BB8F-05DC4095E0DC}"/>
              </a:ext>
            </a:extLst>
          </p:cNvPr>
          <p:cNvGrpSpPr/>
          <p:nvPr/>
        </p:nvGrpSpPr>
        <p:grpSpPr>
          <a:xfrm>
            <a:off x="6178046" y="1690274"/>
            <a:ext cx="5400000" cy="4320000"/>
            <a:chOff x="6096000" y="-108046"/>
            <a:chExt cx="5419686" cy="4449720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2B31BA8-3D2C-49DA-9009-ED71D24265F6}"/>
                </a:ext>
              </a:extLst>
            </p:cNvPr>
            <p:cNvGrpSpPr/>
            <p:nvPr/>
          </p:nvGrpSpPr>
          <p:grpSpPr>
            <a:xfrm>
              <a:off x="6096000" y="-108046"/>
              <a:ext cx="5419686" cy="4449720"/>
              <a:chOff x="6130597" y="1674220"/>
              <a:chExt cx="5419686" cy="4449720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B0F1E6F2-CADA-4573-9785-11C041F83752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130597" y="1674220"/>
                <a:ext cx="5419686" cy="1600200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690DC2C1-BB59-46E8-A3DA-5A3EE10768D7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40123" y="3243940"/>
                <a:ext cx="5400000" cy="2880000"/>
              </a:xfrm>
              <a:prstGeom prst="rect">
                <a:avLst/>
              </a:prstGeom>
            </p:spPr>
          </p:pic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31B51C9-89DF-4D08-884E-56263FC13418}"/>
                </a:ext>
              </a:extLst>
            </p:cNvPr>
            <p:cNvSpPr/>
            <p:nvPr/>
          </p:nvSpPr>
          <p:spPr>
            <a:xfrm>
              <a:off x="6289040" y="759054"/>
              <a:ext cx="975360" cy="35826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7F84807D-D4D3-40C9-9714-064ACF80B2A2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10452" y="1690275"/>
            <a:ext cx="4320000" cy="4320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D9C7EF1-3EB8-4DF7-8EB2-13EE1A475D7A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10452" y="1690274"/>
            <a:ext cx="4320000" cy="432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56C4F6-B764-4E54-B933-A603CA62FA74}"/>
              </a:ext>
            </a:extLst>
          </p:cNvPr>
          <p:cNvSpPr txBox="1"/>
          <p:nvPr/>
        </p:nvSpPr>
        <p:spPr>
          <a:xfrm>
            <a:off x="361109" y="439261"/>
            <a:ext cx="6469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02. 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분석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_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디지털 정보격차 실태조사 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과학기술정보통신부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163B343-31E5-49E0-B585-C62506BB72C1}"/>
              </a:ext>
            </a:extLst>
          </p:cNvPr>
          <p:cNvGrpSpPr/>
          <p:nvPr/>
        </p:nvGrpSpPr>
        <p:grpSpPr>
          <a:xfrm>
            <a:off x="847724" y="1205931"/>
            <a:ext cx="2752724" cy="369332"/>
            <a:chOff x="847725" y="1377888"/>
            <a:chExt cx="2752724" cy="36933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DEDFA21-9A33-4958-B370-C8B78C0A308C}"/>
                </a:ext>
              </a:extLst>
            </p:cNvPr>
            <p:cNvSpPr/>
            <p:nvPr/>
          </p:nvSpPr>
          <p:spPr>
            <a:xfrm>
              <a:off x="1008948" y="1377888"/>
              <a:ext cx="259150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디지털 정보화 </a:t>
              </a:r>
              <a:r>
                <a:rPr lang="ko-KR" altLang="en-US" dirty="0">
                  <a:solidFill>
                    <a:srgbClr val="FF0000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활용 </a:t>
              </a:r>
              <a:r>
                <a:rPr lang="ko-KR" altLang="en-US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수준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0120C7F-7AD3-44FB-BFE8-9ADAB873493E}"/>
                </a:ext>
              </a:extLst>
            </p:cNvPr>
            <p:cNvSpPr/>
            <p:nvPr/>
          </p:nvSpPr>
          <p:spPr>
            <a:xfrm>
              <a:off x="847725" y="1377888"/>
              <a:ext cx="142875" cy="36933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D2FE9686-9150-4334-81F3-B6FDFB7CA0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230" t="39780" r="451" b="42785"/>
          <a:stretch/>
        </p:blipFill>
        <p:spPr>
          <a:xfrm>
            <a:off x="4567889" y="2786679"/>
            <a:ext cx="1158206" cy="212719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B2CB089-A3AD-4DFF-BB8C-99BEB993B7D8}"/>
              </a:ext>
            </a:extLst>
          </p:cNvPr>
          <p:cNvSpPr/>
          <p:nvPr/>
        </p:nvSpPr>
        <p:spPr>
          <a:xfrm>
            <a:off x="4697506" y="3137647"/>
            <a:ext cx="797859" cy="3675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1788859-BF02-46E6-8ADC-CA4A5FAECD40}"/>
              </a:ext>
            </a:extLst>
          </p:cNvPr>
          <p:cNvGrpSpPr/>
          <p:nvPr/>
        </p:nvGrpSpPr>
        <p:grpSpPr>
          <a:xfrm>
            <a:off x="0" y="5510727"/>
            <a:ext cx="12192000" cy="1047750"/>
            <a:chOff x="0" y="5534025"/>
            <a:chExt cx="12192000" cy="104775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A10BD61-DE3B-4582-9F5D-017C19481B8F}"/>
                </a:ext>
              </a:extLst>
            </p:cNvPr>
            <p:cNvSpPr/>
            <p:nvPr/>
          </p:nvSpPr>
          <p:spPr>
            <a:xfrm>
              <a:off x="0" y="5534025"/>
              <a:ext cx="12192000" cy="104775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0201D9-32D7-46A7-A1F9-F45018261A8A}"/>
                </a:ext>
              </a:extLst>
            </p:cNvPr>
            <p:cNvSpPr txBox="1"/>
            <p:nvPr/>
          </p:nvSpPr>
          <p:spPr>
            <a:xfrm>
              <a:off x="1008947" y="5703957"/>
              <a:ext cx="1049027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유무선 인터넷환경에서 기기 및 네트워크를 통해 인터넷을 얼마나 활용하는 지를 측정한 결과</a:t>
              </a:r>
              <a:r>
                <a:rPr lang="en-US" altLang="ko-KR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 </a:t>
              </a:r>
            </a:p>
            <a:p>
              <a:r>
                <a:rPr lang="en-US" altLang="ko-KR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					</a:t>
              </a:r>
              <a:r>
                <a:rPr lang="ko-KR" altLang="en-US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저소득층 </a:t>
              </a:r>
              <a:r>
                <a:rPr lang="en-US" altLang="ko-KR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– </a:t>
              </a:r>
              <a:r>
                <a:rPr lang="ko-KR" altLang="en-US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장애인 </a:t>
              </a:r>
              <a:r>
                <a:rPr lang="en-US" altLang="ko-KR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– </a:t>
              </a:r>
              <a:r>
                <a:rPr lang="ko-KR" altLang="en-US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농어민 </a:t>
              </a:r>
              <a:r>
                <a:rPr lang="en-US" altLang="ko-KR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– </a:t>
              </a:r>
              <a:r>
                <a:rPr lang="ko-KR" altLang="en-US" sz="2000" dirty="0">
                  <a:solidFill>
                    <a:srgbClr val="FFFF00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고령층</a:t>
              </a:r>
              <a:r>
                <a:rPr lang="ko-KR" altLang="en-US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순으로 나타났다</a:t>
              </a:r>
              <a:r>
                <a:rPr lang="en-US" altLang="ko-KR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.</a:t>
              </a:r>
              <a:endParaRPr lang="ko-KR" altLang="en-US" sz="2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953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B37D90-58D5-45EF-8D2A-2B24D4F9AC46}"/>
              </a:ext>
            </a:extLst>
          </p:cNvPr>
          <p:cNvSpPr txBox="1"/>
          <p:nvPr/>
        </p:nvSpPr>
        <p:spPr>
          <a:xfrm>
            <a:off x="361109" y="439261"/>
            <a:ext cx="3657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02. 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분석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_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디지털 정보격차 실태조사</a:t>
            </a:r>
            <a:endParaRPr lang="en-US" altLang="ko-KR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53F70D3-B2A9-4730-B505-960A3D87E491}"/>
              </a:ext>
            </a:extLst>
          </p:cNvPr>
          <p:cNvGrpSpPr/>
          <p:nvPr/>
        </p:nvGrpSpPr>
        <p:grpSpPr>
          <a:xfrm>
            <a:off x="847724" y="1205931"/>
            <a:ext cx="2752724" cy="369332"/>
            <a:chOff x="847725" y="1377888"/>
            <a:chExt cx="2752724" cy="36933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8FD11A3-79FB-4A1A-ABCE-B0543A76C18E}"/>
                </a:ext>
              </a:extLst>
            </p:cNvPr>
            <p:cNvSpPr/>
            <p:nvPr/>
          </p:nvSpPr>
          <p:spPr>
            <a:xfrm>
              <a:off x="1008948" y="1377888"/>
              <a:ext cx="259150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디지털 정보화 </a:t>
              </a:r>
              <a:r>
                <a:rPr lang="ko-KR" altLang="en-US" dirty="0">
                  <a:solidFill>
                    <a:srgbClr val="FF0000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종합 </a:t>
              </a:r>
              <a:r>
                <a:rPr lang="ko-KR" altLang="en-US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수준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D293681-63FE-4D56-9CAF-58F17EACC16B}"/>
                </a:ext>
              </a:extLst>
            </p:cNvPr>
            <p:cNvSpPr/>
            <p:nvPr/>
          </p:nvSpPr>
          <p:spPr>
            <a:xfrm>
              <a:off x="847725" y="1377888"/>
              <a:ext cx="142875" cy="36933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CACDF35-AB66-4FC0-B9B2-6DC0B907DE10}"/>
              </a:ext>
            </a:extLst>
          </p:cNvPr>
          <p:cNvGrpSpPr/>
          <p:nvPr/>
        </p:nvGrpSpPr>
        <p:grpSpPr>
          <a:xfrm>
            <a:off x="720390" y="1689286"/>
            <a:ext cx="5005705" cy="4320000"/>
            <a:chOff x="720390" y="1689286"/>
            <a:chExt cx="5005705" cy="43200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442B9A67-F945-422B-BBB9-1D92ABBA587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390" y="1689286"/>
              <a:ext cx="4320000" cy="43200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77D2D8D-2126-49A8-A862-52D2C6FCFF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0768" t="39780" r="451" b="42785"/>
            <a:stretch/>
          </p:blipFill>
          <p:spPr>
            <a:xfrm>
              <a:off x="4634753" y="2786679"/>
              <a:ext cx="1091342" cy="2127191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B6CECFA-9989-4837-8E92-2E5C0B35B57C}"/>
                </a:ext>
              </a:extLst>
            </p:cNvPr>
            <p:cNvSpPr/>
            <p:nvPr/>
          </p:nvSpPr>
          <p:spPr>
            <a:xfrm>
              <a:off x="4697506" y="3137647"/>
              <a:ext cx="797859" cy="3675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60C6D50-C1F6-450C-91A5-14DBB02D0E6F}"/>
              </a:ext>
            </a:extLst>
          </p:cNvPr>
          <p:cNvGrpSpPr/>
          <p:nvPr/>
        </p:nvGrpSpPr>
        <p:grpSpPr>
          <a:xfrm>
            <a:off x="6846810" y="1689286"/>
            <a:ext cx="5044947" cy="4320000"/>
            <a:chOff x="7151610" y="1689286"/>
            <a:chExt cx="5044947" cy="432000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F3F8CBD-3686-43DC-B7CA-4F7AE767B40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51610" y="1689286"/>
              <a:ext cx="4320000" cy="43200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2D7E76C-6890-4C28-809F-8907EB51A2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0230" t="39780" r="451" b="42785"/>
            <a:stretch/>
          </p:blipFill>
          <p:spPr>
            <a:xfrm>
              <a:off x="11038351" y="2786679"/>
              <a:ext cx="1158206" cy="2127191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EE5FF7A-F12D-48B0-8FA1-073278C13C14}"/>
                </a:ext>
              </a:extLst>
            </p:cNvPr>
            <p:cNvSpPr/>
            <p:nvPr/>
          </p:nvSpPr>
          <p:spPr>
            <a:xfrm>
              <a:off x="11167968" y="3137647"/>
              <a:ext cx="797859" cy="3675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A8542A1-DC6F-4F6D-8E68-145B5846E318}"/>
              </a:ext>
            </a:extLst>
          </p:cNvPr>
          <p:cNvGrpSpPr/>
          <p:nvPr/>
        </p:nvGrpSpPr>
        <p:grpSpPr>
          <a:xfrm>
            <a:off x="0" y="5510727"/>
            <a:ext cx="12192000" cy="1047750"/>
            <a:chOff x="0" y="5534025"/>
            <a:chExt cx="12192000" cy="104775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0BF4AFD-357F-4559-BE0B-D17BBC031920}"/>
                </a:ext>
              </a:extLst>
            </p:cNvPr>
            <p:cNvSpPr/>
            <p:nvPr/>
          </p:nvSpPr>
          <p:spPr>
            <a:xfrm>
              <a:off x="0" y="5534025"/>
              <a:ext cx="12192000" cy="104775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D719A14-FA80-4A44-9D01-A1A0D3CF7F7E}"/>
                </a:ext>
              </a:extLst>
            </p:cNvPr>
            <p:cNvSpPr txBox="1"/>
            <p:nvPr/>
          </p:nvSpPr>
          <p:spPr>
            <a:xfrm>
              <a:off x="1350628" y="5703957"/>
              <a:ext cx="962095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접근</a:t>
              </a:r>
              <a:r>
                <a:rPr lang="en-US" altLang="ko-KR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역량</a:t>
              </a:r>
              <a:r>
                <a:rPr lang="en-US" altLang="ko-KR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활용을 종합한 결과</a:t>
              </a:r>
              <a:r>
                <a:rPr lang="en-US" altLang="ko-KR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지속적으로 디지털을 접하는 경험은 많아지나</a:t>
              </a:r>
              <a:endParaRPr lang="en-US" altLang="ko-KR" sz="2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r>
                <a:rPr lang="en-US" altLang="ko-KR" sz="2000" dirty="0">
                  <a:solidFill>
                    <a:srgbClr val="FFFF00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		</a:t>
              </a:r>
              <a:r>
                <a:rPr lang="ko-KR" altLang="en-US" sz="2000" dirty="0">
                  <a:solidFill>
                    <a:srgbClr val="FFFF00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고령층</a:t>
              </a:r>
              <a:r>
                <a:rPr lang="ko-KR" altLang="en-US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은</a:t>
              </a:r>
              <a:r>
                <a:rPr lang="en-US" altLang="ko-KR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</a:t>
              </a:r>
              <a:r>
                <a:rPr lang="ko-KR" altLang="en-US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모든 조사에서 최하위를 차지하며 평균보다 낮은 수치를 보였다</a:t>
              </a:r>
              <a:r>
                <a:rPr lang="en-US" altLang="ko-KR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.</a:t>
              </a:r>
              <a:endParaRPr lang="ko-KR" altLang="en-US" sz="2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763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5B7C81-F037-4C23-9A86-D7D09AEFAFB8}"/>
              </a:ext>
            </a:extLst>
          </p:cNvPr>
          <p:cNvSpPr txBox="1"/>
          <p:nvPr/>
        </p:nvSpPr>
        <p:spPr>
          <a:xfrm>
            <a:off x="361108" y="439261"/>
            <a:ext cx="6287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02. 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분석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_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노인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(65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세 이상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의 인공지능에 대한 관심</a:t>
            </a:r>
            <a:endParaRPr lang="en-US" altLang="ko-KR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BAD3C4A-9EFE-4C48-8ACE-1A4C1A4D2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505" y="1880268"/>
            <a:ext cx="4843333" cy="4505324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AED7E953-3514-46FB-88A9-BCF7A1A6E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62" y="1880268"/>
            <a:ext cx="4843333" cy="450532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E15A1F05-65E4-4812-93EA-E0DD65354F1C}"/>
              </a:ext>
            </a:extLst>
          </p:cNvPr>
          <p:cNvGrpSpPr/>
          <p:nvPr/>
        </p:nvGrpSpPr>
        <p:grpSpPr>
          <a:xfrm>
            <a:off x="847724" y="1205931"/>
            <a:ext cx="5686425" cy="369332"/>
            <a:chOff x="847725" y="1377888"/>
            <a:chExt cx="5686425" cy="36933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EC320DB-0294-4CD8-ADCC-392DB6A815F4}"/>
                </a:ext>
              </a:extLst>
            </p:cNvPr>
            <p:cNvSpPr/>
            <p:nvPr/>
          </p:nvSpPr>
          <p:spPr>
            <a:xfrm>
              <a:off x="1008947" y="1377888"/>
              <a:ext cx="552520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인공지능기술이 적용된 서비스에 대한 관심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B6B85B5-3A60-48B5-91F6-D5B0DF39C8C0}"/>
                </a:ext>
              </a:extLst>
            </p:cNvPr>
            <p:cNvSpPr/>
            <p:nvPr/>
          </p:nvSpPr>
          <p:spPr>
            <a:xfrm>
              <a:off x="847725" y="1377888"/>
              <a:ext cx="142875" cy="36933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8134AF4-0211-436A-B747-272342D81B9E}"/>
              </a:ext>
            </a:extLst>
          </p:cNvPr>
          <p:cNvGrpSpPr/>
          <p:nvPr/>
        </p:nvGrpSpPr>
        <p:grpSpPr>
          <a:xfrm>
            <a:off x="0" y="5510727"/>
            <a:ext cx="12192000" cy="1047750"/>
            <a:chOff x="0" y="5510727"/>
            <a:chExt cx="12192000" cy="104775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3A4E247-4032-4387-AB74-7923C40555AD}"/>
                </a:ext>
              </a:extLst>
            </p:cNvPr>
            <p:cNvSpPr/>
            <p:nvPr/>
          </p:nvSpPr>
          <p:spPr>
            <a:xfrm>
              <a:off x="0" y="5510727"/>
              <a:ext cx="12192000" cy="104775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A6C02F-B6C4-44D7-8AEC-F370143B5FCB}"/>
                </a:ext>
              </a:extLst>
            </p:cNvPr>
            <p:cNvSpPr txBox="1"/>
            <p:nvPr/>
          </p:nvSpPr>
          <p:spPr>
            <a:xfrm>
              <a:off x="1183314" y="5680659"/>
              <a:ext cx="98253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4</a:t>
              </a:r>
              <a:r>
                <a:rPr lang="ko-KR" altLang="en-US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차 산업혁명 시대에 대한 노인</a:t>
              </a:r>
              <a:r>
                <a:rPr lang="en-US" altLang="ko-KR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</a:t>
              </a:r>
              <a:r>
                <a:rPr lang="ko-KR" altLang="en-US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계층의 관심도가 높을 것이라 예상했지만</a:t>
              </a:r>
              <a:r>
                <a:rPr lang="en-US" altLang="ko-KR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</a:t>
              </a:r>
            </a:p>
            <a:p>
              <a:pPr algn="r"/>
              <a:r>
                <a:rPr lang="ko-KR" altLang="en-US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그렇지 않은 편이 많다는 것을 알 수 있었다</a:t>
              </a:r>
              <a:r>
                <a:rPr lang="en-US" altLang="ko-KR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.</a:t>
              </a:r>
              <a:endParaRPr lang="en-US" altLang="ko-KR" sz="2000" dirty="0">
                <a:solidFill>
                  <a:srgbClr val="FFFF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475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A92E05-F656-43F9-B422-28849E66A0F0}"/>
              </a:ext>
            </a:extLst>
          </p:cNvPr>
          <p:cNvSpPr txBox="1"/>
          <p:nvPr/>
        </p:nvSpPr>
        <p:spPr>
          <a:xfrm>
            <a:off x="361107" y="439261"/>
            <a:ext cx="10450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02. 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분석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_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디지털 기기에 대한 적극적인 관심 상관관계 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T-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검정</a:t>
            </a:r>
            <a:endParaRPr lang="en-US" altLang="ko-KR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7D9E4BD-7EED-44B3-9B9C-882EBFAAA194}"/>
              </a:ext>
            </a:extLst>
          </p:cNvPr>
          <p:cNvSpPr/>
          <p:nvPr/>
        </p:nvSpPr>
        <p:spPr>
          <a:xfrm>
            <a:off x="3380001" y="1190567"/>
            <a:ext cx="5431997" cy="54051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6539E4-2826-42BF-8723-B9D672B46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447" y="4547177"/>
            <a:ext cx="5009776" cy="187642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4913A5A-A7E8-40E3-BF22-905A5C7780D9}"/>
              </a:ext>
            </a:extLst>
          </p:cNvPr>
          <p:cNvGrpSpPr/>
          <p:nvPr/>
        </p:nvGrpSpPr>
        <p:grpSpPr>
          <a:xfrm>
            <a:off x="6752114" y="4531719"/>
            <a:ext cx="1534424" cy="554503"/>
            <a:chOff x="4046221" y="4550192"/>
            <a:chExt cx="1534424" cy="55450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CCFF5C2-4CF9-4DA2-A92D-E5E047C741E7}"/>
                </a:ext>
              </a:extLst>
            </p:cNvPr>
            <p:cNvSpPr txBox="1"/>
            <p:nvPr/>
          </p:nvSpPr>
          <p:spPr>
            <a:xfrm>
              <a:off x="4422405" y="4550192"/>
              <a:ext cx="11582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0.05 </a:t>
              </a:r>
              <a:r>
                <a:rPr lang="ko-KR" altLang="en-US" sz="16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미만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7D219B5-4652-46DA-8CF8-FD6DCAB9372A}"/>
                </a:ext>
              </a:extLst>
            </p:cNvPr>
            <p:cNvGrpSpPr/>
            <p:nvPr/>
          </p:nvGrpSpPr>
          <p:grpSpPr>
            <a:xfrm>
              <a:off x="4046221" y="4865886"/>
              <a:ext cx="1304237" cy="238809"/>
              <a:chOff x="4046221" y="4865886"/>
              <a:chExt cx="1304237" cy="238809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1CE234EE-1BC6-4E70-8D71-6BBFCAD17340}"/>
                  </a:ext>
                </a:extLst>
              </p:cNvPr>
              <p:cNvCxnSpPr/>
              <p:nvPr/>
            </p:nvCxnSpPr>
            <p:spPr>
              <a:xfrm flipV="1">
                <a:off x="4046221" y="4866640"/>
                <a:ext cx="373379" cy="238055"/>
              </a:xfrm>
              <a:prstGeom prst="line">
                <a:avLst/>
              </a:prstGeom>
              <a:ln w="38100">
                <a:solidFill>
                  <a:srgbClr val="FA2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A5713BFD-1698-4799-9195-44E597D1CC76}"/>
                  </a:ext>
                </a:extLst>
              </p:cNvPr>
              <p:cNvCxnSpPr/>
              <p:nvPr/>
            </p:nvCxnSpPr>
            <p:spPr>
              <a:xfrm>
                <a:off x="4411980" y="4865886"/>
                <a:ext cx="938478" cy="0"/>
              </a:xfrm>
              <a:prstGeom prst="line">
                <a:avLst/>
              </a:prstGeom>
              <a:ln w="38100">
                <a:solidFill>
                  <a:srgbClr val="FA2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65C0EA3-61AA-41E0-841E-7630E0DE1666}"/>
              </a:ext>
            </a:extLst>
          </p:cNvPr>
          <p:cNvSpPr txBox="1"/>
          <p:nvPr/>
        </p:nvSpPr>
        <p:spPr>
          <a:xfrm>
            <a:off x="7207567" y="4920317"/>
            <a:ext cx="9694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A2A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유의성 확보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4E4BB7F-CE83-42B9-ABA3-0CE10C09E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236" y="1438047"/>
            <a:ext cx="5008987" cy="298132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7A523F-57DD-43BF-A991-F9C88FDB787C}"/>
              </a:ext>
            </a:extLst>
          </p:cNvPr>
          <p:cNvSpPr/>
          <p:nvPr/>
        </p:nvSpPr>
        <p:spPr>
          <a:xfrm>
            <a:off x="5233604" y="5025262"/>
            <a:ext cx="1521460" cy="316370"/>
          </a:xfrm>
          <a:prstGeom prst="rect">
            <a:avLst/>
          </a:prstGeom>
          <a:noFill/>
          <a:ln w="38100">
            <a:solidFill>
              <a:srgbClr val="FA2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70CA35-5A59-4DC0-A155-E77402914F0F}"/>
              </a:ext>
            </a:extLst>
          </p:cNvPr>
          <p:cNvSpPr/>
          <p:nvPr/>
        </p:nvSpPr>
        <p:spPr>
          <a:xfrm>
            <a:off x="5396109" y="5975928"/>
            <a:ext cx="802640" cy="447674"/>
          </a:xfrm>
          <a:prstGeom prst="rect">
            <a:avLst/>
          </a:prstGeom>
          <a:noFill/>
          <a:ln w="38100">
            <a:solidFill>
              <a:srgbClr val="00BF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9BEEF7-5359-4D55-A39E-BEF5BBD474B7}"/>
              </a:ext>
            </a:extLst>
          </p:cNvPr>
          <p:cNvSpPr/>
          <p:nvPr/>
        </p:nvSpPr>
        <p:spPr>
          <a:xfrm>
            <a:off x="4101926" y="5975928"/>
            <a:ext cx="802640" cy="44767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97445B9-B637-40CD-9531-F2A4C77B361D}"/>
              </a:ext>
            </a:extLst>
          </p:cNvPr>
          <p:cNvGrpSpPr/>
          <p:nvPr/>
        </p:nvGrpSpPr>
        <p:grpSpPr>
          <a:xfrm>
            <a:off x="-1" y="5511566"/>
            <a:ext cx="12192000" cy="1047750"/>
            <a:chOff x="-1" y="5511566"/>
            <a:chExt cx="12192000" cy="104775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DB3D789-0348-404F-896B-CEB801C8FB59}"/>
                </a:ext>
              </a:extLst>
            </p:cNvPr>
            <p:cNvSpPr/>
            <p:nvPr/>
          </p:nvSpPr>
          <p:spPr>
            <a:xfrm>
              <a:off x="-1" y="5511566"/>
              <a:ext cx="12192000" cy="104775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4F01A38-A7C8-42FC-BF97-F8D5F82FB709}"/>
                </a:ext>
              </a:extLst>
            </p:cNvPr>
            <p:cNvSpPr txBox="1"/>
            <p:nvPr/>
          </p:nvSpPr>
          <p:spPr>
            <a:xfrm>
              <a:off x="664258" y="5681498"/>
              <a:ext cx="108634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디지털 기기를 통한 친구 사귀기에 대해 긍정적인 노인 인구는 </a:t>
              </a:r>
              <a:endParaRPr lang="en-US" altLang="ko-KR" sz="2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algn="r"/>
              <a:r>
                <a:rPr lang="ko-KR" altLang="en-US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기기에 대한 </a:t>
              </a:r>
              <a:r>
                <a:rPr lang="ko-KR" altLang="en-US" sz="2000" dirty="0">
                  <a:solidFill>
                    <a:srgbClr val="FFFF00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적극적인 관심</a:t>
              </a:r>
              <a:r>
                <a:rPr lang="ko-KR" altLang="en-US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을 보인다는 것을 알 수 있었다</a:t>
              </a:r>
              <a:r>
                <a:rPr lang="en-US" altLang="ko-KR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.</a:t>
              </a:r>
              <a:endParaRPr lang="en-US" altLang="ko-KR" sz="2000" dirty="0">
                <a:solidFill>
                  <a:srgbClr val="FFFF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134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66452D2-DB04-49E6-BC67-68525F6E3A87}"/>
              </a:ext>
            </a:extLst>
          </p:cNvPr>
          <p:cNvSpPr/>
          <p:nvPr/>
        </p:nvSpPr>
        <p:spPr>
          <a:xfrm>
            <a:off x="3379160" y="1154196"/>
            <a:ext cx="5431997" cy="54051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183EBA6-FFD7-4ECC-8244-8D0E070CD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975" y="4516110"/>
            <a:ext cx="4972050" cy="18711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AED68-28F7-4131-9708-5799235A5A94}"/>
              </a:ext>
            </a:extLst>
          </p:cNvPr>
          <p:cNvSpPr txBox="1"/>
          <p:nvPr/>
        </p:nvSpPr>
        <p:spPr>
          <a:xfrm>
            <a:off x="361107" y="439261"/>
            <a:ext cx="10450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02. 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분석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_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스마트폰 보유여부에 따른 삶의 정도 상관관계 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T-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검정 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스마트폰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en-US" altLang="ko-KR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35507E-61FF-405D-9A7D-70C567A9A0FD}"/>
              </a:ext>
            </a:extLst>
          </p:cNvPr>
          <p:cNvSpPr/>
          <p:nvPr/>
        </p:nvSpPr>
        <p:spPr>
          <a:xfrm>
            <a:off x="5350198" y="4988891"/>
            <a:ext cx="1521460" cy="316370"/>
          </a:xfrm>
          <a:prstGeom prst="rect">
            <a:avLst/>
          </a:prstGeom>
          <a:noFill/>
          <a:ln w="38100">
            <a:solidFill>
              <a:srgbClr val="FA2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F5771C9-7A69-4B6C-98AD-3C7B26AF449C}"/>
              </a:ext>
            </a:extLst>
          </p:cNvPr>
          <p:cNvSpPr/>
          <p:nvPr/>
        </p:nvSpPr>
        <p:spPr>
          <a:xfrm>
            <a:off x="5396161" y="5948522"/>
            <a:ext cx="802640" cy="447674"/>
          </a:xfrm>
          <a:prstGeom prst="rect">
            <a:avLst/>
          </a:prstGeom>
          <a:noFill/>
          <a:ln w="38100">
            <a:solidFill>
              <a:srgbClr val="00BF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6E1296D-8BDF-4F2D-A867-9BB03DF25681}"/>
              </a:ext>
            </a:extLst>
          </p:cNvPr>
          <p:cNvSpPr/>
          <p:nvPr/>
        </p:nvSpPr>
        <p:spPr>
          <a:xfrm>
            <a:off x="4161404" y="5948522"/>
            <a:ext cx="802640" cy="44767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A7F78D8-0680-47C8-B252-91AB77ADD7DA}"/>
              </a:ext>
            </a:extLst>
          </p:cNvPr>
          <p:cNvGrpSpPr/>
          <p:nvPr/>
        </p:nvGrpSpPr>
        <p:grpSpPr>
          <a:xfrm>
            <a:off x="6871658" y="4495348"/>
            <a:ext cx="1534424" cy="554503"/>
            <a:chOff x="4046221" y="4550192"/>
            <a:chExt cx="1534424" cy="5545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D0B1289-B8F4-4754-A356-EAD4A942F128}"/>
                </a:ext>
              </a:extLst>
            </p:cNvPr>
            <p:cNvSpPr txBox="1"/>
            <p:nvPr/>
          </p:nvSpPr>
          <p:spPr>
            <a:xfrm>
              <a:off x="4422405" y="4550192"/>
              <a:ext cx="11582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0.05 </a:t>
              </a:r>
              <a:r>
                <a:rPr lang="ko-KR" altLang="en-US" sz="16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미만</a:t>
              </a: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8E529E60-D88A-4295-9307-53862068963B}"/>
                </a:ext>
              </a:extLst>
            </p:cNvPr>
            <p:cNvGrpSpPr/>
            <p:nvPr/>
          </p:nvGrpSpPr>
          <p:grpSpPr>
            <a:xfrm>
              <a:off x="4046221" y="4865886"/>
              <a:ext cx="1304237" cy="238809"/>
              <a:chOff x="4046221" y="4865886"/>
              <a:chExt cx="1304237" cy="238809"/>
            </a:xfrm>
          </p:grpSpPr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58EF9D20-9FFF-42EF-8606-600EBC4C17F9}"/>
                  </a:ext>
                </a:extLst>
              </p:cNvPr>
              <p:cNvCxnSpPr/>
              <p:nvPr/>
            </p:nvCxnSpPr>
            <p:spPr>
              <a:xfrm flipV="1">
                <a:off x="4046221" y="4866640"/>
                <a:ext cx="373379" cy="238055"/>
              </a:xfrm>
              <a:prstGeom prst="line">
                <a:avLst/>
              </a:prstGeom>
              <a:ln w="38100">
                <a:solidFill>
                  <a:srgbClr val="FA2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AE5DBD08-6A59-42AA-BA2A-193A1A6652F3}"/>
                  </a:ext>
                </a:extLst>
              </p:cNvPr>
              <p:cNvCxnSpPr/>
              <p:nvPr/>
            </p:nvCxnSpPr>
            <p:spPr>
              <a:xfrm>
                <a:off x="4411980" y="4865886"/>
                <a:ext cx="938478" cy="0"/>
              </a:xfrm>
              <a:prstGeom prst="line">
                <a:avLst/>
              </a:prstGeom>
              <a:ln w="38100">
                <a:solidFill>
                  <a:srgbClr val="FA2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68E5B5A-6499-418A-9B69-11DBDB9C91BF}"/>
              </a:ext>
            </a:extLst>
          </p:cNvPr>
          <p:cNvSpPr txBox="1"/>
          <p:nvPr/>
        </p:nvSpPr>
        <p:spPr>
          <a:xfrm>
            <a:off x="7327111" y="4883946"/>
            <a:ext cx="9694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A2A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유의성 확보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8768E86-49ED-4029-A015-73AFE6844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975" y="1415668"/>
            <a:ext cx="4972050" cy="2938927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E3E0061D-C93C-42BA-9DFA-EAC43275FF8F}"/>
              </a:ext>
            </a:extLst>
          </p:cNvPr>
          <p:cNvGrpSpPr/>
          <p:nvPr/>
        </p:nvGrpSpPr>
        <p:grpSpPr>
          <a:xfrm>
            <a:off x="-1" y="5511566"/>
            <a:ext cx="12192000" cy="1047750"/>
            <a:chOff x="26894" y="5251588"/>
            <a:chExt cx="12192000" cy="1047750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811B2DA-C8D0-4197-A852-2D9F42CC089A}"/>
                </a:ext>
              </a:extLst>
            </p:cNvPr>
            <p:cNvSpPr/>
            <p:nvPr/>
          </p:nvSpPr>
          <p:spPr>
            <a:xfrm>
              <a:off x="26894" y="5251588"/>
              <a:ext cx="12192000" cy="104775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7A2A2B4-57D4-4971-A27B-AF94BE441670}"/>
                </a:ext>
              </a:extLst>
            </p:cNvPr>
            <p:cNvSpPr txBox="1"/>
            <p:nvPr/>
          </p:nvSpPr>
          <p:spPr>
            <a:xfrm>
              <a:off x="1434218" y="5430797"/>
              <a:ext cx="93756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스마트폰을 보유여부에 따른 본인이 느끼는 삶의 도움정도를 분석한 결과</a:t>
              </a:r>
              <a:r>
                <a:rPr lang="en-US" altLang="ko-KR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</a:t>
              </a:r>
            </a:p>
            <a:p>
              <a:pPr algn="r"/>
              <a:r>
                <a:rPr lang="ko-KR" altLang="en-US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소유여부에 따라 차이가 없음을 알 수 있었다</a:t>
              </a:r>
              <a:r>
                <a:rPr lang="en-US" altLang="ko-KR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.</a:t>
              </a:r>
              <a:endParaRPr lang="en-US" altLang="ko-KR" sz="2000" dirty="0">
                <a:solidFill>
                  <a:srgbClr val="FFFF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410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2C9478-B2BA-4145-BCA9-E405C8349186}"/>
              </a:ext>
            </a:extLst>
          </p:cNvPr>
          <p:cNvSpPr/>
          <p:nvPr/>
        </p:nvSpPr>
        <p:spPr>
          <a:xfrm>
            <a:off x="722340" y="1679872"/>
            <a:ext cx="5132854" cy="4434058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2B9241-8625-4B00-9E5C-A459ABED2086}"/>
              </a:ext>
            </a:extLst>
          </p:cNvPr>
          <p:cNvSpPr txBox="1"/>
          <p:nvPr/>
        </p:nvSpPr>
        <p:spPr>
          <a:xfrm>
            <a:off x="370072" y="384952"/>
            <a:ext cx="10450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02. 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분석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_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스마트폰을 소유하더라도 활용을 하지 못 하는 이유 </a:t>
            </a:r>
            <a:endParaRPr lang="en-US" altLang="ko-KR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C2AFBF-BBF1-4E09-9E18-3314432E93C1}"/>
              </a:ext>
            </a:extLst>
          </p:cNvPr>
          <p:cNvSpPr txBox="1"/>
          <p:nvPr/>
        </p:nvSpPr>
        <p:spPr>
          <a:xfrm>
            <a:off x="1076858" y="3011646"/>
            <a:ext cx="32861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1. 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도움을 요청할 사람이 없음</a:t>
            </a:r>
            <a:endParaRPr lang="en-US" altLang="ko-KR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endParaRPr lang="en-US" altLang="ko-KR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2. 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배우기 어려움</a:t>
            </a:r>
            <a:endParaRPr lang="en-US" altLang="ko-KR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endParaRPr lang="en-US" altLang="ko-KR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3. 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신체적 제약</a:t>
            </a:r>
            <a:endParaRPr lang="en-US" altLang="ko-KR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endParaRPr lang="en-US" altLang="ko-KR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4. 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이용기기가 없음</a:t>
            </a:r>
            <a:endParaRPr lang="en-US" altLang="ko-KR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endParaRPr lang="en-US" altLang="ko-KR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5. 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이용요금이 부담</a:t>
            </a:r>
            <a:endParaRPr lang="en-US" altLang="ko-KR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6BB7F5-DD55-46CC-B056-17CF24A19F05}"/>
              </a:ext>
            </a:extLst>
          </p:cNvPr>
          <p:cNvSpPr txBox="1"/>
          <p:nvPr/>
        </p:nvSpPr>
        <p:spPr>
          <a:xfrm>
            <a:off x="949796" y="2143056"/>
            <a:ext cx="4923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Q. 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스마트폰을 활용하지 못하고 계시는 가장 큰 이유는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?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F0FF153-33D1-4220-807F-BAD74673C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719" y="1679872"/>
            <a:ext cx="4711565" cy="46890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8FBD551D-4300-4F2D-A30E-A9D2855FC6E5}"/>
              </a:ext>
            </a:extLst>
          </p:cNvPr>
          <p:cNvGrpSpPr/>
          <p:nvPr/>
        </p:nvGrpSpPr>
        <p:grpSpPr>
          <a:xfrm>
            <a:off x="7474539" y="1900518"/>
            <a:ext cx="3092220" cy="4031316"/>
            <a:chOff x="4552950" y="1864660"/>
            <a:chExt cx="3092220" cy="4031316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1689BB5-CF5E-407D-82FB-6E3ABBD2C954}"/>
                </a:ext>
              </a:extLst>
            </p:cNvPr>
            <p:cNvSpPr/>
            <p:nvPr/>
          </p:nvSpPr>
          <p:spPr>
            <a:xfrm>
              <a:off x="4552950" y="1864660"/>
              <a:ext cx="666750" cy="403131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25B130B-69B1-49F2-AD99-AD93F643F07F}"/>
                </a:ext>
              </a:extLst>
            </p:cNvPr>
            <p:cNvCxnSpPr/>
            <p:nvPr/>
          </p:nvCxnSpPr>
          <p:spPr>
            <a:xfrm>
              <a:off x="5204460" y="2276475"/>
              <a:ext cx="409575" cy="495300"/>
            </a:xfrm>
            <a:prstGeom prst="line">
              <a:avLst/>
            </a:prstGeom>
            <a:ln w="22225">
              <a:solidFill>
                <a:srgbClr val="FA2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F85D22D-6D4E-4262-B7D8-77D321FE4F67}"/>
                </a:ext>
              </a:extLst>
            </p:cNvPr>
            <p:cNvCxnSpPr/>
            <p:nvPr/>
          </p:nvCxnSpPr>
          <p:spPr>
            <a:xfrm>
              <a:off x="5607843" y="2769870"/>
              <a:ext cx="1938338" cy="0"/>
            </a:xfrm>
            <a:prstGeom prst="line">
              <a:avLst/>
            </a:prstGeom>
            <a:ln w="22225">
              <a:solidFill>
                <a:srgbClr val="FA2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7A8D4B2-F0A4-45C3-B2F4-E281B85FD88A}"/>
                </a:ext>
              </a:extLst>
            </p:cNvPr>
            <p:cNvSpPr txBox="1"/>
            <p:nvPr/>
          </p:nvSpPr>
          <p:spPr>
            <a:xfrm>
              <a:off x="5768745" y="2400538"/>
              <a:ext cx="1876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A2A00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1</a:t>
              </a:r>
              <a:r>
                <a:rPr lang="ko-KR" altLang="en-US" dirty="0">
                  <a:solidFill>
                    <a:srgbClr val="FA2A00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위 배우기 어려움 </a:t>
              </a: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9600385-C0DD-4344-9FD9-5382C2559DC3}"/>
              </a:ext>
            </a:extLst>
          </p:cNvPr>
          <p:cNvCxnSpPr>
            <a:cxnSpLocks/>
          </p:cNvCxnSpPr>
          <p:nvPr/>
        </p:nvCxnSpPr>
        <p:spPr>
          <a:xfrm>
            <a:off x="1092130" y="2544798"/>
            <a:ext cx="450310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1CAEF02-39E5-4B11-B085-66588A2F4973}"/>
              </a:ext>
            </a:extLst>
          </p:cNvPr>
          <p:cNvSpPr txBox="1"/>
          <p:nvPr/>
        </p:nvSpPr>
        <p:spPr>
          <a:xfrm>
            <a:off x="3539756" y="5742964"/>
            <a:ext cx="2345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2019 </a:t>
            </a:r>
            <a:r>
              <a:rPr lang="ko-KR" altLang="en-US" sz="1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디지털정보격차실태조사 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4CAE7E2-DB77-4D4D-B527-C67DB93EFC02}"/>
              </a:ext>
            </a:extLst>
          </p:cNvPr>
          <p:cNvGrpSpPr/>
          <p:nvPr/>
        </p:nvGrpSpPr>
        <p:grpSpPr>
          <a:xfrm>
            <a:off x="-1" y="5511566"/>
            <a:ext cx="12192000" cy="1047750"/>
            <a:chOff x="26894" y="5251588"/>
            <a:chExt cx="12192000" cy="1047750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D70B446-B3F3-4FE6-9A46-5CA76ECD49E5}"/>
                </a:ext>
              </a:extLst>
            </p:cNvPr>
            <p:cNvSpPr/>
            <p:nvPr/>
          </p:nvSpPr>
          <p:spPr>
            <a:xfrm>
              <a:off x="26894" y="5251588"/>
              <a:ext cx="12192000" cy="104775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8CF6A6C-5BF0-43CE-9272-2CB14D632CC6}"/>
                </a:ext>
              </a:extLst>
            </p:cNvPr>
            <p:cNvSpPr txBox="1"/>
            <p:nvPr/>
          </p:nvSpPr>
          <p:spPr>
            <a:xfrm>
              <a:off x="1435061" y="5430797"/>
              <a:ext cx="93756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앞서 </a:t>
              </a:r>
              <a:r>
                <a:rPr lang="en-US" altLang="ko-KR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T-</a:t>
              </a:r>
              <a:r>
                <a:rPr lang="ko-KR" altLang="en-US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검정으로 확인했던 </a:t>
              </a:r>
              <a:r>
                <a:rPr lang="en-US" altLang="ko-KR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“</a:t>
              </a:r>
              <a:r>
                <a:rPr lang="ko-KR" altLang="en-US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기기에 대한 관심은 있지만</a:t>
              </a:r>
              <a:r>
                <a:rPr lang="en-US" altLang="ko-KR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 </a:t>
              </a:r>
            </a:p>
            <a:p>
              <a:pPr algn="r"/>
              <a:r>
                <a:rPr lang="ko-KR" altLang="en-US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스마트폰을 잘 활용하지 못 하여 삶에 반영이 되지 않는다는 것을 알 수 있었다</a:t>
              </a:r>
              <a:r>
                <a:rPr lang="en-US" altLang="ko-KR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.</a:t>
              </a:r>
              <a:endParaRPr lang="en-US" altLang="ko-KR" sz="2000" dirty="0">
                <a:solidFill>
                  <a:srgbClr val="FFFF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327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32D2E7-1ADD-40AC-B346-495E86E7D421}"/>
              </a:ext>
            </a:extLst>
          </p:cNvPr>
          <p:cNvSpPr/>
          <p:nvPr/>
        </p:nvSpPr>
        <p:spPr>
          <a:xfrm>
            <a:off x="6193474" y="1209040"/>
            <a:ext cx="5431997" cy="54051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01F07C5-ACB1-46EC-814B-3F51DD60DE52}"/>
              </a:ext>
            </a:extLst>
          </p:cNvPr>
          <p:cNvSpPr/>
          <p:nvPr/>
        </p:nvSpPr>
        <p:spPr>
          <a:xfrm>
            <a:off x="566531" y="1209040"/>
            <a:ext cx="5431997" cy="54051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CF4A37-0E4D-4249-AA14-C25E04983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40" y="1441310"/>
            <a:ext cx="5067302" cy="29813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AE1250-9D4E-467A-A2CA-03069C747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25" y="1441310"/>
            <a:ext cx="4928235" cy="29251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FE9D62-F19C-4678-978D-6F01F3FDFD4A}"/>
              </a:ext>
            </a:extLst>
          </p:cNvPr>
          <p:cNvSpPr txBox="1"/>
          <p:nvPr/>
        </p:nvSpPr>
        <p:spPr>
          <a:xfrm>
            <a:off x="361108" y="439261"/>
            <a:ext cx="5958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02. 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분석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_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SNS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활동과 경제활동의 상관관계 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T-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검정 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(PC/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스마트폰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en-US" altLang="ko-KR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DD74DDD-FD77-46B6-8B5F-10717A66C7BB}"/>
              </a:ext>
            </a:extLst>
          </p:cNvPr>
          <p:cNvGrpSpPr/>
          <p:nvPr/>
        </p:nvGrpSpPr>
        <p:grpSpPr>
          <a:xfrm>
            <a:off x="751840" y="4527550"/>
            <a:ext cx="5067302" cy="1914525"/>
            <a:chOff x="751840" y="4527550"/>
            <a:chExt cx="5067302" cy="191452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4B858F1-4DA5-40FC-85A5-17F89704B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1840" y="4527550"/>
              <a:ext cx="5067302" cy="188595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5019E8-7337-4B26-BE78-F49C197D10D0}"/>
                </a:ext>
              </a:extLst>
            </p:cNvPr>
            <p:cNvSpPr/>
            <p:nvPr/>
          </p:nvSpPr>
          <p:spPr>
            <a:xfrm>
              <a:off x="2524761" y="5043735"/>
              <a:ext cx="1521460" cy="316370"/>
            </a:xfrm>
            <a:prstGeom prst="rect">
              <a:avLst/>
            </a:prstGeom>
            <a:noFill/>
            <a:ln w="38100">
              <a:solidFill>
                <a:srgbClr val="FA2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F64FEF8-5D53-4647-9A62-C6B032EA5057}"/>
                </a:ext>
              </a:extLst>
            </p:cNvPr>
            <p:cNvSpPr/>
            <p:nvPr/>
          </p:nvSpPr>
          <p:spPr>
            <a:xfrm>
              <a:off x="2594453" y="5994401"/>
              <a:ext cx="802640" cy="447674"/>
            </a:xfrm>
            <a:prstGeom prst="rect">
              <a:avLst/>
            </a:prstGeom>
            <a:noFill/>
            <a:ln w="38100">
              <a:solidFill>
                <a:srgbClr val="00BF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3B27B2A-B6ED-4A99-8191-EC2CFFC16539}"/>
                </a:ext>
              </a:extLst>
            </p:cNvPr>
            <p:cNvSpPr/>
            <p:nvPr/>
          </p:nvSpPr>
          <p:spPr>
            <a:xfrm>
              <a:off x="1306118" y="5994401"/>
              <a:ext cx="802640" cy="447674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411E605-76A4-42C1-875C-A23CA9958648}"/>
              </a:ext>
            </a:extLst>
          </p:cNvPr>
          <p:cNvGrpSpPr/>
          <p:nvPr/>
        </p:nvGrpSpPr>
        <p:grpSpPr>
          <a:xfrm>
            <a:off x="6461125" y="4527550"/>
            <a:ext cx="4928235" cy="1914525"/>
            <a:chOff x="6430645" y="4527550"/>
            <a:chExt cx="4928235" cy="191452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2FFDC96-D97C-435C-9882-C68DBD998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30645" y="4527550"/>
              <a:ext cx="4928235" cy="1914525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79A06C3-E8D3-4785-91F1-5CDE8D16960C}"/>
                </a:ext>
              </a:extLst>
            </p:cNvPr>
            <p:cNvSpPr/>
            <p:nvPr/>
          </p:nvSpPr>
          <p:spPr>
            <a:xfrm>
              <a:off x="8134032" y="5043735"/>
              <a:ext cx="1521460" cy="316370"/>
            </a:xfrm>
            <a:prstGeom prst="rect">
              <a:avLst/>
            </a:prstGeom>
            <a:noFill/>
            <a:ln w="38100">
              <a:solidFill>
                <a:srgbClr val="FA2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0176452-50CF-4EC8-A3B7-D8E24A5F7404}"/>
                </a:ext>
              </a:extLst>
            </p:cNvPr>
            <p:cNvSpPr/>
            <p:nvPr/>
          </p:nvSpPr>
          <p:spPr>
            <a:xfrm>
              <a:off x="8188960" y="5994401"/>
              <a:ext cx="802640" cy="447674"/>
            </a:xfrm>
            <a:prstGeom prst="rect">
              <a:avLst/>
            </a:prstGeom>
            <a:noFill/>
            <a:ln w="38100">
              <a:solidFill>
                <a:srgbClr val="00BF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9C7967D-7DA7-4458-BA95-71605BAD3DAF}"/>
                </a:ext>
              </a:extLst>
            </p:cNvPr>
            <p:cNvSpPr/>
            <p:nvPr/>
          </p:nvSpPr>
          <p:spPr>
            <a:xfrm>
              <a:off x="6954203" y="5994401"/>
              <a:ext cx="802640" cy="447674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35F116D-E7CB-4D42-AF20-1230AEB1F0EF}"/>
              </a:ext>
            </a:extLst>
          </p:cNvPr>
          <p:cNvGrpSpPr/>
          <p:nvPr/>
        </p:nvGrpSpPr>
        <p:grpSpPr>
          <a:xfrm>
            <a:off x="4046221" y="4550192"/>
            <a:ext cx="1534424" cy="554503"/>
            <a:chOff x="4046221" y="4550192"/>
            <a:chExt cx="1534424" cy="55450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DADD2BC-BB8C-411F-A60A-9C0143AF7C9B}"/>
                </a:ext>
              </a:extLst>
            </p:cNvPr>
            <p:cNvSpPr txBox="1"/>
            <p:nvPr/>
          </p:nvSpPr>
          <p:spPr>
            <a:xfrm>
              <a:off x="4422405" y="4550192"/>
              <a:ext cx="11582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0.05 </a:t>
              </a:r>
              <a:r>
                <a:rPr lang="ko-KR" altLang="en-US" sz="16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미만</a:t>
              </a: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6418395A-9C9E-48B1-9D41-5E236A19E861}"/>
                </a:ext>
              </a:extLst>
            </p:cNvPr>
            <p:cNvGrpSpPr/>
            <p:nvPr/>
          </p:nvGrpSpPr>
          <p:grpSpPr>
            <a:xfrm>
              <a:off x="4046221" y="4865886"/>
              <a:ext cx="1304237" cy="238809"/>
              <a:chOff x="4046221" y="4865886"/>
              <a:chExt cx="1304237" cy="238809"/>
            </a:xfrm>
          </p:grpSpPr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C8F74520-07AF-45C6-81FD-42303CB73DE1}"/>
                  </a:ext>
                </a:extLst>
              </p:cNvPr>
              <p:cNvCxnSpPr/>
              <p:nvPr/>
            </p:nvCxnSpPr>
            <p:spPr>
              <a:xfrm flipV="1">
                <a:off x="4046221" y="4866640"/>
                <a:ext cx="373379" cy="238055"/>
              </a:xfrm>
              <a:prstGeom prst="line">
                <a:avLst/>
              </a:prstGeom>
              <a:ln w="38100">
                <a:solidFill>
                  <a:srgbClr val="FA2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49A242C8-C9C9-4EE5-86FE-A199597F5CCF}"/>
                  </a:ext>
                </a:extLst>
              </p:cNvPr>
              <p:cNvCxnSpPr/>
              <p:nvPr/>
            </p:nvCxnSpPr>
            <p:spPr>
              <a:xfrm>
                <a:off x="4411980" y="4865886"/>
                <a:ext cx="938478" cy="0"/>
              </a:xfrm>
              <a:prstGeom prst="line">
                <a:avLst/>
              </a:prstGeom>
              <a:ln w="38100">
                <a:solidFill>
                  <a:srgbClr val="FA2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7F7378A5-A668-4A3C-9738-9CC85A101AE4}"/>
              </a:ext>
            </a:extLst>
          </p:cNvPr>
          <p:cNvSpPr txBox="1"/>
          <p:nvPr/>
        </p:nvSpPr>
        <p:spPr>
          <a:xfrm>
            <a:off x="4501674" y="4938790"/>
            <a:ext cx="9694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A2A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유의성 확보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539F374-CE86-46D6-B31B-AB5A3CF28726}"/>
              </a:ext>
            </a:extLst>
          </p:cNvPr>
          <p:cNvGrpSpPr/>
          <p:nvPr/>
        </p:nvGrpSpPr>
        <p:grpSpPr>
          <a:xfrm>
            <a:off x="9685972" y="4550192"/>
            <a:ext cx="1534424" cy="554503"/>
            <a:chOff x="4046221" y="4550192"/>
            <a:chExt cx="1534424" cy="554503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BD96AE2-6FE8-45FE-BDC4-CF5AE077CE6F}"/>
                </a:ext>
              </a:extLst>
            </p:cNvPr>
            <p:cNvSpPr txBox="1"/>
            <p:nvPr/>
          </p:nvSpPr>
          <p:spPr>
            <a:xfrm>
              <a:off x="4422405" y="4550192"/>
              <a:ext cx="11582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0.05 </a:t>
              </a:r>
              <a:r>
                <a:rPr lang="ko-KR" altLang="en-US" sz="16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미만</a:t>
              </a:r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2B74A46-DAC2-4EE3-AC10-E7B9004A1B87}"/>
                </a:ext>
              </a:extLst>
            </p:cNvPr>
            <p:cNvGrpSpPr/>
            <p:nvPr/>
          </p:nvGrpSpPr>
          <p:grpSpPr>
            <a:xfrm>
              <a:off x="4046221" y="4865886"/>
              <a:ext cx="1304237" cy="238809"/>
              <a:chOff x="4046221" y="4865886"/>
              <a:chExt cx="1304237" cy="238809"/>
            </a:xfrm>
          </p:grpSpPr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26CF6519-595C-4AD5-84F4-FB6F662AAB87}"/>
                  </a:ext>
                </a:extLst>
              </p:cNvPr>
              <p:cNvCxnSpPr/>
              <p:nvPr/>
            </p:nvCxnSpPr>
            <p:spPr>
              <a:xfrm flipV="1">
                <a:off x="4046221" y="4866640"/>
                <a:ext cx="373379" cy="238055"/>
              </a:xfrm>
              <a:prstGeom prst="line">
                <a:avLst/>
              </a:prstGeom>
              <a:ln w="38100">
                <a:solidFill>
                  <a:srgbClr val="FA2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DE731616-CA7B-439C-9433-7A4F6C7D402D}"/>
                  </a:ext>
                </a:extLst>
              </p:cNvPr>
              <p:cNvCxnSpPr/>
              <p:nvPr/>
            </p:nvCxnSpPr>
            <p:spPr>
              <a:xfrm>
                <a:off x="4411980" y="4865886"/>
                <a:ext cx="938478" cy="0"/>
              </a:xfrm>
              <a:prstGeom prst="line">
                <a:avLst/>
              </a:prstGeom>
              <a:ln w="38100">
                <a:solidFill>
                  <a:srgbClr val="FA2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F082899-29E6-4835-9410-A058499AAD41}"/>
              </a:ext>
            </a:extLst>
          </p:cNvPr>
          <p:cNvSpPr txBox="1"/>
          <p:nvPr/>
        </p:nvSpPr>
        <p:spPr>
          <a:xfrm>
            <a:off x="10141425" y="4938790"/>
            <a:ext cx="9694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A2A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유의성 확보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2F8115C-0304-4882-BC16-7F8A8EFB4327}"/>
              </a:ext>
            </a:extLst>
          </p:cNvPr>
          <p:cNvSpPr/>
          <p:nvPr/>
        </p:nvSpPr>
        <p:spPr>
          <a:xfrm>
            <a:off x="0" y="5510727"/>
            <a:ext cx="12192000" cy="10477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6A2EF91-9404-4496-81E5-E0DA7F8F4D32}"/>
              </a:ext>
            </a:extLst>
          </p:cNvPr>
          <p:cNvSpPr txBox="1"/>
          <p:nvPr/>
        </p:nvSpPr>
        <p:spPr>
          <a:xfrm>
            <a:off x="664259" y="5680659"/>
            <a:ext cx="10863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카카오톡</a:t>
            </a:r>
            <a:r>
              <a:rPr lang="en-US" altLang="ko-KR" sz="2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트위터</a:t>
            </a:r>
            <a:r>
              <a:rPr lang="en-US" altLang="ko-KR" sz="2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인스타그램 등 </a:t>
            </a:r>
            <a:r>
              <a:rPr lang="en-US" altLang="ko-KR" sz="2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SNS</a:t>
            </a:r>
            <a:r>
              <a:rPr lang="ko-KR" altLang="en-US" sz="2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를 이용하는 노인</a:t>
            </a:r>
            <a:r>
              <a:rPr lang="en-US" altLang="ko-KR" sz="2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(65</a:t>
            </a:r>
            <a:r>
              <a:rPr lang="ko-KR" altLang="en-US" sz="2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세 이상</a:t>
            </a:r>
            <a:r>
              <a:rPr lang="en-US" altLang="ko-KR" sz="2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r>
              <a:rPr lang="ko-KR" altLang="en-US" sz="2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인구의 경제활동에 대한 </a:t>
            </a:r>
            <a:endParaRPr lang="en-US" altLang="ko-KR" sz="20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r"/>
            <a:r>
              <a:rPr lang="en-US" altLang="ko-KR" sz="2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T</a:t>
            </a:r>
            <a:r>
              <a:rPr lang="ko-KR" altLang="en-US" sz="2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검정을 한 결과</a:t>
            </a:r>
            <a:r>
              <a:rPr lang="en-US" altLang="ko-KR" sz="2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이용자가 비이용자에 비해 경제활동이 더 활발함을 알 수 있었다</a:t>
            </a:r>
            <a:r>
              <a:rPr lang="en-US" altLang="ko-KR" sz="2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 </a:t>
            </a:r>
            <a:endParaRPr lang="en-US" altLang="ko-KR" sz="2000" dirty="0">
              <a:solidFill>
                <a:srgbClr val="FFFF0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406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14D2DE-7DA1-44D3-A364-47D0766BD3A3}"/>
              </a:ext>
            </a:extLst>
          </p:cNvPr>
          <p:cNvSpPr txBox="1"/>
          <p:nvPr/>
        </p:nvSpPr>
        <p:spPr>
          <a:xfrm>
            <a:off x="361108" y="439261"/>
            <a:ext cx="6923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02. 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분석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_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서울특별시 취약계층의 인터넷 이용률 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(PC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및 모바일 기기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en-US" altLang="ko-KR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02C36E3-7DC5-4F1A-A1AE-ADEAFEB354BD}"/>
              </a:ext>
            </a:extLst>
          </p:cNvPr>
          <p:cNvGrpSpPr/>
          <p:nvPr/>
        </p:nvGrpSpPr>
        <p:grpSpPr>
          <a:xfrm>
            <a:off x="617458" y="1880268"/>
            <a:ext cx="4100823" cy="4317331"/>
            <a:chOff x="6348412" y="1682809"/>
            <a:chExt cx="4790637" cy="455295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C86EEF5-0F74-4689-85C9-957BDD5ED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4025"/>
            <a:stretch/>
          </p:blipFill>
          <p:spPr>
            <a:xfrm>
              <a:off x="6348412" y="1682809"/>
              <a:ext cx="4790637" cy="455295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9C0F667-8C32-4E6E-A82D-AC304108FD5D}"/>
                </a:ext>
              </a:extLst>
            </p:cNvPr>
            <p:cNvSpPr/>
            <p:nvPr/>
          </p:nvSpPr>
          <p:spPr>
            <a:xfrm>
              <a:off x="7140028" y="3625437"/>
              <a:ext cx="1714500" cy="199293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9C0F667-8C32-4E6E-A82D-AC304108FD5D}"/>
                </a:ext>
              </a:extLst>
            </p:cNvPr>
            <p:cNvSpPr/>
            <p:nvPr/>
          </p:nvSpPr>
          <p:spPr>
            <a:xfrm>
              <a:off x="9049732" y="2475367"/>
              <a:ext cx="1728000" cy="3143007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9C0F667-8C32-4E6E-A82D-AC304108FD5D}"/>
                </a:ext>
              </a:extLst>
            </p:cNvPr>
            <p:cNvSpPr/>
            <p:nvPr/>
          </p:nvSpPr>
          <p:spPr>
            <a:xfrm>
              <a:off x="7140028" y="1938543"/>
              <a:ext cx="1714500" cy="172777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9C0F667-8C32-4E6E-A82D-AC304108FD5D}"/>
                </a:ext>
              </a:extLst>
            </p:cNvPr>
            <p:cNvSpPr/>
            <p:nvPr/>
          </p:nvSpPr>
          <p:spPr>
            <a:xfrm>
              <a:off x="9049732" y="1929116"/>
              <a:ext cx="1728000" cy="54625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44595AC-BE3F-4181-9DA5-F2A3E4DE67C3}"/>
              </a:ext>
            </a:extLst>
          </p:cNvPr>
          <p:cNvGrpSpPr/>
          <p:nvPr/>
        </p:nvGrpSpPr>
        <p:grpSpPr>
          <a:xfrm>
            <a:off x="4799561" y="3624998"/>
            <a:ext cx="839674" cy="559870"/>
            <a:chOff x="4846034" y="3410691"/>
            <a:chExt cx="839674" cy="55987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854213D8-D8A1-4B5A-93E6-31E999B8E58C}"/>
                </a:ext>
              </a:extLst>
            </p:cNvPr>
            <p:cNvGrpSpPr/>
            <p:nvPr/>
          </p:nvGrpSpPr>
          <p:grpSpPr>
            <a:xfrm>
              <a:off x="4846034" y="3410691"/>
              <a:ext cx="839674" cy="276999"/>
              <a:chOff x="10691926" y="3476107"/>
              <a:chExt cx="839674" cy="276999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9387DA71-824E-427B-BE7E-5A55D4294972}"/>
                  </a:ext>
                </a:extLst>
              </p:cNvPr>
              <p:cNvSpPr/>
              <p:nvPr/>
            </p:nvSpPr>
            <p:spPr>
              <a:xfrm>
                <a:off x="10691926" y="3491474"/>
                <a:ext cx="216000" cy="216000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956685C-E0CD-4DEC-87D8-C8C40F6D7748}"/>
                  </a:ext>
                </a:extLst>
              </p:cNvPr>
              <p:cNvSpPr txBox="1"/>
              <p:nvPr/>
            </p:nvSpPr>
            <p:spPr>
              <a:xfrm>
                <a:off x="10891520" y="3476107"/>
                <a:ext cx="640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YES</a:t>
                </a:r>
                <a:endParaRPr lang="ko-KR" altLang="en-US" sz="1200" dirty="0"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1C33C60-3CFA-4537-B5B0-CDC2F71BD0CA}"/>
                </a:ext>
              </a:extLst>
            </p:cNvPr>
            <p:cNvGrpSpPr/>
            <p:nvPr/>
          </p:nvGrpSpPr>
          <p:grpSpPr>
            <a:xfrm>
              <a:off x="4846034" y="3693562"/>
              <a:ext cx="839674" cy="276999"/>
              <a:chOff x="10691926" y="3860578"/>
              <a:chExt cx="839674" cy="276999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450AA3E-DBDE-4729-B524-0E06D230AB3F}"/>
                  </a:ext>
                </a:extLst>
              </p:cNvPr>
              <p:cNvSpPr/>
              <p:nvPr/>
            </p:nvSpPr>
            <p:spPr>
              <a:xfrm>
                <a:off x="10691926" y="3891084"/>
                <a:ext cx="216000" cy="21600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830C960-B1FA-4772-AA02-F2C344DF6412}"/>
                  </a:ext>
                </a:extLst>
              </p:cNvPr>
              <p:cNvSpPr txBox="1"/>
              <p:nvPr/>
            </p:nvSpPr>
            <p:spPr>
              <a:xfrm>
                <a:off x="10891520" y="3860578"/>
                <a:ext cx="6400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NO</a:t>
                </a:r>
                <a:endParaRPr lang="ko-KR" altLang="en-US" sz="1200" dirty="0"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</p:txBody>
          </p:sp>
        </p:grp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A3EAF617-6717-4EB5-9D97-3FD97FFA7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630" y="1833930"/>
            <a:ext cx="5749470" cy="443479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9873EBC3-6D9F-4240-854C-1B05AA3CF287}"/>
              </a:ext>
            </a:extLst>
          </p:cNvPr>
          <p:cNvGrpSpPr/>
          <p:nvPr/>
        </p:nvGrpSpPr>
        <p:grpSpPr>
          <a:xfrm>
            <a:off x="6506293" y="1247224"/>
            <a:ext cx="4173570" cy="369332"/>
            <a:chOff x="665130" y="1428068"/>
            <a:chExt cx="4042561" cy="36933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8EC09D-86E6-44B7-A205-A95AC68A8209}"/>
                </a:ext>
              </a:extLst>
            </p:cNvPr>
            <p:cNvSpPr/>
            <p:nvPr/>
          </p:nvSpPr>
          <p:spPr>
            <a:xfrm>
              <a:off x="882605" y="1428068"/>
              <a:ext cx="38250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디지털 기기를 이용하다 문제가 생기면</a:t>
              </a:r>
              <a:r>
                <a:rPr lang="en-US" altLang="ko-KR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?</a:t>
              </a:r>
              <a:endPara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E5C3853-DD17-4D13-8B54-3BADFDE0158B}"/>
                </a:ext>
              </a:extLst>
            </p:cNvPr>
            <p:cNvSpPr/>
            <p:nvPr/>
          </p:nvSpPr>
          <p:spPr>
            <a:xfrm>
              <a:off x="665130" y="1428068"/>
              <a:ext cx="142875" cy="36933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1C57688-9E44-4C9A-A73F-361A13B75F34}"/>
              </a:ext>
            </a:extLst>
          </p:cNvPr>
          <p:cNvGrpSpPr/>
          <p:nvPr/>
        </p:nvGrpSpPr>
        <p:grpSpPr>
          <a:xfrm>
            <a:off x="847724" y="1205931"/>
            <a:ext cx="3842305" cy="369332"/>
            <a:chOff x="847725" y="1377888"/>
            <a:chExt cx="3842305" cy="36933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BF0987D-3274-4832-831D-B3B5D144B049}"/>
                </a:ext>
              </a:extLst>
            </p:cNvPr>
            <p:cNvSpPr/>
            <p:nvPr/>
          </p:nvSpPr>
          <p:spPr>
            <a:xfrm>
              <a:off x="1008948" y="1377888"/>
              <a:ext cx="368108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가구 구성원 형태별 인터넷 이용 여부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D18FA0A-4B9E-4E82-9D41-5D1BCCF6678E}"/>
                </a:ext>
              </a:extLst>
            </p:cNvPr>
            <p:cNvSpPr/>
            <p:nvPr/>
          </p:nvSpPr>
          <p:spPr>
            <a:xfrm>
              <a:off x="847725" y="1377888"/>
              <a:ext cx="142875" cy="36933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0E4546C-8F78-435F-8FA5-7AFC6458ACA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FDDD43F1-4AFD-4D8E-A4E9-3B9CB5F0BFF7}"/>
              </a:ext>
            </a:extLst>
          </p:cNvPr>
          <p:cNvGrpSpPr/>
          <p:nvPr/>
        </p:nvGrpSpPr>
        <p:grpSpPr>
          <a:xfrm>
            <a:off x="0" y="902294"/>
            <a:ext cx="12192000" cy="5656183"/>
            <a:chOff x="0" y="902294"/>
            <a:chExt cx="12192000" cy="5656183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490AB2D9-9DC1-445C-9AFF-63A37AADBD66}"/>
                </a:ext>
              </a:extLst>
            </p:cNvPr>
            <p:cNvGrpSpPr/>
            <p:nvPr/>
          </p:nvGrpSpPr>
          <p:grpSpPr>
            <a:xfrm>
              <a:off x="0" y="5510727"/>
              <a:ext cx="12192000" cy="1047750"/>
              <a:chOff x="0" y="5534025"/>
              <a:chExt cx="12192000" cy="1047750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6D2AEF81-9718-4F49-978F-D39C9A4F6442}"/>
                  </a:ext>
                </a:extLst>
              </p:cNvPr>
              <p:cNvSpPr/>
              <p:nvPr/>
            </p:nvSpPr>
            <p:spPr>
              <a:xfrm>
                <a:off x="0" y="5534025"/>
                <a:ext cx="12192000" cy="104775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20EDC1-3FE7-429A-BCFF-F9684667C17B}"/>
                  </a:ext>
                </a:extLst>
              </p:cNvPr>
              <p:cNvSpPr txBox="1"/>
              <p:nvPr/>
            </p:nvSpPr>
            <p:spPr>
              <a:xfrm>
                <a:off x="1350628" y="5703957"/>
                <a:ext cx="982537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2</a:t>
                </a:r>
                <a:r>
                  <a:rPr lang="ko-KR" altLang="en-US" sz="20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인 가구의 인터넷 이용률이 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1</a:t>
                </a:r>
                <a:r>
                  <a:rPr lang="ko-KR" altLang="en-US" sz="20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인가구보다 높았고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, </a:t>
                </a:r>
                <a:r>
                  <a:rPr lang="ko-KR" altLang="en-US" sz="20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디지털 기기를 이용하다가 문제가 생길 경우</a:t>
                </a:r>
                <a:endParaRPr lang="en-US" altLang="ko-KR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  <a:p>
                <a:r>
                  <a:rPr lang="ko-KR" altLang="en-US" sz="20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가족에게 물어보는 비중이 높았다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. </a:t>
                </a:r>
                <a:r>
                  <a:rPr lang="ko-KR" altLang="en-US" sz="2000" dirty="0">
                    <a:solidFill>
                      <a:srgbClr val="FFFF00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과연 혼자 사는 노인들은 누구에게 물어봐야 할까</a:t>
                </a:r>
                <a:r>
                  <a:rPr lang="en-US" altLang="ko-KR" sz="2000" dirty="0">
                    <a:solidFill>
                      <a:srgbClr val="FFFF00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?</a:t>
                </a: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FA18F6D4-5E7D-401D-A01C-A465CE438059}"/>
                </a:ext>
              </a:extLst>
            </p:cNvPr>
            <p:cNvGrpSpPr/>
            <p:nvPr/>
          </p:nvGrpSpPr>
          <p:grpSpPr>
            <a:xfrm>
              <a:off x="1406582" y="902294"/>
              <a:ext cx="4544834" cy="4165616"/>
              <a:chOff x="-478550" y="973806"/>
              <a:chExt cx="4544834" cy="4165616"/>
            </a:xfrm>
          </p:grpSpPr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8DD92355-68D5-44E7-ADBD-7FFDA9F3EA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09103" y="1492086"/>
                <a:ext cx="4389120" cy="3291840"/>
              </a:xfrm>
              <a:prstGeom prst="rect">
                <a:avLst/>
              </a:prstGeom>
            </p:spPr>
          </p:pic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DD2718F7-F476-48EE-8784-C72D60DD4AD6}"/>
                  </a:ext>
                </a:extLst>
              </p:cNvPr>
              <p:cNvSpPr/>
              <p:nvPr/>
            </p:nvSpPr>
            <p:spPr>
              <a:xfrm>
                <a:off x="-478550" y="973806"/>
                <a:ext cx="45448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2014~2018 </a:t>
                </a:r>
                <a:r>
                  <a:rPr lang="ko-KR" altLang="en-US" sz="20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서울특별시 독거노인 현황통계</a:t>
                </a:r>
              </a:p>
            </p:txBody>
          </p:sp>
          <p:pic>
            <p:nvPicPr>
              <p:cNvPr id="48" name="Picture 6" descr="화살표 | 무료 클립 아트 | illustAC">
                <a:extLst>
                  <a:ext uri="{FF2B5EF4-FFF2-40B4-BE49-F238E27FC236}">
                    <a16:creationId xmlns:a16="http://schemas.microsoft.com/office/drawing/2014/main" id="{51C4472D-660C-4E1B-8AC4-68106A8B4D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531" y="2348866"/>
                <a:ext cx="2086224" cy="15762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FB5743A8-8667-4A6B-881F-3E9696EAD7E9}"/>
                  </a:ext>
                </a:extLst>
              </p:cNvPr>
              <p:cNvSpPr/>
              <p:nvPr/>
            </p:nvSpPr>
            <p:spPr>
              <a:xfrm>
                <a:off x="1864600" y="4831645"/>
                <a:ext cx="218842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서울 </a:t>
                </a:r>
                <a:r>
                  <a:rPr lang="ko-KR" altLang="en-US" sz="1400" dirty="0" err="1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열린데이터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 광장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, 2019</a:t>
                </a:r>
                <a:endParaRPr lang="ko-KR" altLang="en-US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</p:txBody>
          </p:sp>
        </p:grpSp>
      </p:grp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9AA16581-8912-4939-ABA4-E2C37FCDCEDB}"/>
              </a:ext>
            </a:extLst>
          </p:cNvPr>
          <p:cNvSpPr/>
          <p:nvPr/>
        </p:nvSpPr>
        <p:spPr>
          <a:xfrm>
            <a:off x="6636159" y="2749743"/>
            <a:ext cx="757494" cy="700743"/>
          </a:xfrm>
          <a:prstGeom prst="rightArrow">
            <a:avLst/>
          </a:prstGeom>
          <a:solidFill>
            <a:srgbClr val="FA2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8E08DFF-8BFF-402E-A6F5-802D5EA39E55}"/>
              </a:ext>
            </a:extLst>
          </p:cNvPr>
          <p:cNvSpPr txBox="1"/>
          <p:nvPr/>
        </p:nvSpPr>
        <p:spPr>
          <a:xfrm>
            <a:off x="8032376" y="2277354"/>
            <a:ext cx="24025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교육</a:t>
            </a:r>
          </a:p>
        </p:txBody>
      </p:sp>
    </p:spTree>
    <p:extLst>
      <p:ext uri="{BB962C8B-B14F-4D97-AF65-F5344CB8AC3E}">
        <p14:creationId xmlns:p14="http://schemas.microsoft.com/office/powerpoint/2010/main" val="2257833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57" grpId="0" animBg="1"/>
      <p:bldP spid="5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97C41D1-1923-4332-AA9A-22A328296721}"/>
              </a:ext>
            </a:extLst>
          </p:cNvPr>
          <p:cNvGrpSpPr/>
          <p:nvPr/>
        </p:nvGrpSpPr>
        <p:grpSpPr>
          <a:xfrm>
            <a:off x="558800" y="1086682"/>
            <a:ext cx="11074400" cy="4947920"/>
            <a:chOff x="558800" y="1391920"/>
            <a:chExt cx="11074400" cy="4947920"/>
          </a:xfrm>
        </p:grpSpPr>
        <p:pic>
          <p:nvPicPr>
            <p:cNvPr id="12" name="그림 11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BA6B85C1-D5B9-44BB-AB91-74BB586CA588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40" t="8762" r="26881" b="8749"/>
            <a:stretch/>
          </p:blipFill>
          <p:spPr>
            <a:xfrm>
              <a:off x="558800" y="1391920"/>
              <a:ext cx="11074400" cy="4947920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9C3CBC1-90D7-4346-8196-8DB42327B9F5}"/>
                </a:ext>
              </a:extLst>
            </p:cNvPr>
            <p:cNvGrpSpPr/>
            <p:nvPr/>
          </p:nvGrpSpPr>
          <p:grpSpPr>
            <a:xfrm>
              <a:off x="5945578" y="2763739"/>
              <a:ext cx="4409507" cy="2843214"/>
              <a:chOff x="5945578" y="2763739"/>
              <a:chExt cx="4409507" cy="2843214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927EA3AE-1433-4E0C-A5AF-88EA10E6546A}"/>
                  </a:ext>
                </a:extLst>
              </p:cNvPr>
              <p:cNvSpPr/>
              <p:nvPr/>
            </p:nvSpPr>
            <p:spPr>
              <a:xfrm>
                <a:off x="7611845" y="2763739"/>
                <a:ext cx="1666267" cy="653358"/>
              </a:xfrm>
              <a:prstGeom prst="roundRect">
                <a:avLst/>
              </a:prstGeom>
              <a:solidFill>
                <a:schemeClr val="bg1">
                  <a:alpha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강북구 </a:t>
                </a:r>
                <a:endParaRPr lang="en-US" altLang="ko-KR" sz="1400" dirty="0">
                  <a:solidFill>
                    <a:schemeClr val="tx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독거노인현황</a:t>
                </a:r>
                <a:endParaRPr lang="en-US" altLang="ko-KR" sz="1400" dirty="0">
                  <a:solidFill>
                    <a:schemeClr val="tx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15653</a:t>
                </a:r>
              </a:p>
            </p:txBody>
          </p:sp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B0339B3F-B886-4CD4-9005-B3F5E3A85C96}"/>
                  </a:ext>
                </a:extLst>
              </p:cNvPr>
              <p:cNvSpPr/>
              <p:nvPr/>
            </p:nvSpPr>
            <p:spPr>
              <a:xfrm>
                <a:off x="8688818" y="3968158"/>
                <a:ext cx="1666267" cy="653358"/>
              </a:xfrm>
              <a:prstGeom prst="roundRect">
                <a:avLst/>
              </a:prstGeom>
              <a:solidFill>
                <a:schemeClr val="bg1">
                  <a:alpha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광진구 </a:t>
                </a:r>
                <a:endParaRPr lang="en-US" altLang="ko-KR" sz="1400" dirty="0">
                  <a:solidFill>
                    <a:schemeClr val="tx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독거노인현황</a:t>
                </a:r>
                <a:endParaRPr lang="en-US" altLang="ko-KR" sz="1400" dirty="0">
                  <a:solidFill>
                    <a:schemeClr val="tx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10257</a:t>
                </a: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1A711646-C83C-4551-B7BD-3F9066BB44A6}"/>
                  </a:ext>
                </a:extLst>
              </p:cNvPr>
              <p:cNvSpPr/>
              <p:nvPr/>
            </p:nvSpPr>
            <p:spPr>
              <a:xfrm>
                <a:off x="7611845" y="4953595"/>
                <a:ext cx="1666267" cy="653358"/>
              </a:xfrm>
              <a:prstGeom prst="roundRect">
                <a:avLst/>
              </a:prstGeom>
              <a:solidFill>
                <a:schemeClr val="bg1">
                  <a:alpha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강남구 </a:t>
                </a:r>
                <a:endParaRPr lang="en-US" altLang="ko-KR" sz="1400" dirty="0">
                  <a:solidFill>
                    <a:schemeClr val="tx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독거노인현황</a:t>
                </a:r>
                <a:endParaRPr lang="en-US" altLang="ko-KR" sz="1400" dirty="0">
                  <a:solidFill>
                    <a:schemeClr val="tx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11749</a:t>
                </a:r>
              </a:p>
            </p:txBody>
          </p:sp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3B491564-9339-4D89-AD18-69479B05545D}"/>
                  </a:ext>
                </a:extLst>
              </p:cNvPr>
              <p:cNvSpPr/>
              <p:nvPr/>
            </p:nvSpPr>
            <p:spPr>
              <a:xfrm>
                <a:off x="6547598" y="4114481"/>
                <a:ext cx="1666267" cy="653358"/>
              </a:xfrm>
              <a:prstGeom prst="roundRect">
                <a:avLst/>
              </a:prstGeom>
              <a:solidFill>
                <a:schemeClr val="bg1">
                  <a:alpha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성동구 </a:t>
                </a:r>
                <a:endParaRPr lang="en-US" altLang="ko-KR" sz="1400" dirty="0">
                  <a:solidFill>
                    <a:schemeClr val="tx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독거노인현황</a:t>
                </a:r>
                <a:endParaRPr lang="en-US" altLang="ko-KR" sz="1400" dirty="0">
                  <a:solidFill>
                    <a:schemeClr val="tx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10313</a:t>
                </a: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B0B3DB72-14D0-4CD2-A94A-CDB5B19C7F55}"/>
                  </a:ext>
                </a:extLst>
              </p:cNvPr>
              <p:cNvSpPr/>
              <p:nvPr/>
            </p:nvSpPr>
            <p:spPr>
              <a:xfrm>
                <a:off x="5945578" y="3374868"/>
                <a:ext cx="1666267" cy="653358"/>
              </a:xfrm>
              <a:prstGeom prst="roundRect">
                <a:avLst/>
              </a:prstGeom>
              <a:solidFill>
                <a:schemeClr val="bg1">
                  <a:alpha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서대문구</a:t>
                </a:r>
                <a:endParaRPr lang="en-US" altLang="ko-KR" sz="1400" dirty="0">
                  <a:solidFill>
                    <a:schemeClr val="tx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독거노인현황</a:t>
                </a:r>
                <a:endParaRPr lang="en-US" altLang="ko-KR" sz="1400" dirty="0">
                  <a:solidFill>
                    <a:schemeClr val="tx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11331</a:t>
                </a: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1FD3C89-8A5E-4F93-AF8F-0E709B0033DD}"/>
              </a:ext>
            </a:extLst>
          </p:cNvPr>
          <p:cNvGrpSpPr/>
          <p:nvPr/>
        </p:nvGrpSpPr>
        <p:grpSpPr>
          <a:xfrm>
            <a:off x="0" y="5510727"/>
            <a:ext cx="12192000" cy="1047750"/>
            <a:chOff x="0" y="5534025"/>
            <a:chExt cx="12192000" cy="104775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E4F1764-C2AD-4289-B159-1CCF9E44451C}"/>
                </a:ext>
              </a:extLst>
            </p:cNvPr>
            <p:cNvSpPr/>
            <p:nvPr/>
          </p:nvSpPr>
          <p:spPr>
            <a:xfrm>
              <a:off x="0" y="5534025"/>
              <a:ext cx="12192000" cy="104775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A71F085-520B-4657-82B2-0CA95C7CA412}"/>
                </a:ext>
              </a:extLst>
            </p:cNvPr>
            <p:cNvSpPr txBox="1"/>
            <p:nvPr/>
          </p:nvSpPr>
          <p:spPr>
            <a:xfrm>
              <a:off x="1183314" y="5703957"/>
              <a:ext cx="98253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서울특별시 전체 </a:t>
              </a:r>
              <a:r>
                <a:rPr lang="en-US" altLang="ko-KR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25</a:t>
              </a:r>
              <a:r>
                <a:rPr lang="ko-KR" altLang="en-US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개의 구 중 노인의 비율이 높은 지역을 선정하려 했으나</a:t>
              </a:r>
              <a:r>
                <a:rPr lang="en-US" altLang="ko-KR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 </a:t>
              </a:r>
            </a:p>
            <a:p>
              <a:pPr algn="r"/>
              <a:r>
                <a:rPr lang="ko-KR" altLang="en-US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분석을 위한 </a:t>
              </a:r>
              <a:r>
                <a:rPr lang="en-US" altLang="ko-KR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‘</a:t>
              </a:r>
              <a:r>
                <a:rPr lang="ko-KR" altLang="en-US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결과보고서 데이터</a:t>
              </a:r>
              <a:r>
                <a:rPr lang="en-US" altLang="ko-KR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’</a:t>
              </a:r>
              <a:r>
                <a:rPr lang="ko-KR" altLang="en-US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가 있는 </a:t>
              </a:r>
              <a:r>
                <a:rPr lang="en-US" altLang="ko-KR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5</a:t>
              </a:r>
              <a:r>
                <a:rPr lang="ko-KR" altLang="en-US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개의 구로 좁혀서 문제점을 분석하였다</a:t>
              </a:r>
              <a:r>
                <a:rPr lang="en-US" altLang="ko-KR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.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731118F-36D0-4593-B534-A31D5B5F54D1}"/>
              </a:ext>
            </a:extLst>
          </p:cNvPr>
          <p:cNvSpPr txBox="1"/>
          <p:nvPr/>
        </p:nvSpPr>
        <p:spPr>
          <a:xfrm>
            <a:off x="361108" y="439261"/>
            <a:ext cx="4911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02. 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분석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_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정보화 교육 분석을 위한 표본 추출</a:t>
            </a:r>
            <a:endParaRPr lang="en-US" altLang="ko-KR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382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62A47E2-351A-4CAA-875E-BCC0866B4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410" y="799927"/>
            <a:ext cx="5267325" cy="48807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40840C-B17A-4903-A5B1-9D30C7AC5F5B}"/>
              </a:ext>
            </a:extLst>
          </p:cNvPr>
          <p:cNvSpPr txBox="1"/>
          <p:nvPr/>
        </p:nvSpPr>
        <p:spPr>
          <a:xfrm>
            <a:off x="361108" y="439261"/>
            <a:ext cx="4911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02. 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분석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_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정보화 교육 결과보고서 분석</a:t>
            </a:r>
            <a:endParaRPr lang="en-US" altLang="ko-KR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CC45B6-9D21-48F5-B196-64046B196EA4}"/>
              </a:ext>
            </a:extLst>
          </p:cNvPr>
          <p:cNvSpPr/>
          <p:nvPr/>
        </p:nvSpPr>
        <p:spPr>
          <a:xfrm>
            <a:off x="0" y="5510727"/>
            <a:ext cx="12192000" cy="10477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7C3C8F-6461-4F05-84D6-E109B1C7E5A8}"/>
              </a:ext>
            </a:extLst>
          </p:cNvPr>
          <p:cNvSpPr txBox="1"/>
          <p:nvPr/>
        </p:nvSpPr>
        <p:spPr>
          <a:xfrm>
            <a:off x="1183314" y="5680659"/>
            <a:ext cx="9825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교육 결과보고서에 기재된 수업과정에 대해 </a:t>
            </a:r>
            <a:r>
              <a:rPr lang="ko-KR" altLang="en-US" sz="2000" dirty="0" err="1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텍스트마이닝을</a:t>
            </a:r>
            <a:r>
              <a:rPr lang="ko-KR" altLang="en-US" sz="2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이용하여 분석한 결과</a:t>
            </a:r>
            <a:r>
              <a:rPr lang="en-US" altLang="ko-KR" sz="2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</a:t>
            </a:r>
          </a:p>
          <a:p>
            <a:pPr algn="r"/>
            <a:r>
              <a:rPr lang="ko-KR" altLang="en-US" sz="2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스마트폰과 컴퓨터 활용으로 </a:t>
            </a:r>
            <a:r>
              <a:rPr lang="ko-KR" altLang="en-US" sz="2000" dirty="0" err="1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집중되어있는</a:t>
            </a:r>
            <a:r>
              <a:rPr lang="ko-KR" altLang="en-US" sz="2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것을 알 수 있었다</a:t>
            </a:r>
            <a:r>
              <a:rPr lang="en-US" altLang="ko-KR" sz="2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  <a:endParaRPr lang="en-US" altLang="ko-KR" sz="2000" dirty="0">
              <a:solidFill>
                <a:srgbClr val="FFFF0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05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35D02A7-4799-427C-990E-73E546718BB8}"/>
              </a:ext>
            </a:extLst>
          </p:cNvPr>
          <p:cNvGrpSpPr/>
          <p:nvPr/>
        </p:nvGrpSpPr>
        <p:grpSpPr>
          <a:xfrm>
            <a:off x="20" y="776892"/>
            <a:ext cx="12191980" cy="6081107"/>
            <a:chOff x="20" y="776892"/>
            <a:chExt cx="12191980" cy="6081107"/>
          </a:xfrm>
        </p:grpSpPr>
        <p:pic>
          <p:nvPicPr>
            <p:cNvPr id="3" name="Picture 4" descr="사람, 앉아있는, 쥐고있는, 여자이(가) 표시된 사진&#10;&#10;자동 생성된 설명">
              <a:extLst>
                <a:ext uri="{FF2B5EF4-FFF2-40B4-BE49-F238E27FC236}">
                  <a16:creationId xmlns:a16="http://schemas.microsoft.com/office/drawing/2014/main" id="{8A7116E9-973D-4FB9-A195-3070E90F30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414"/>
            <a:stretch/>
          </p:blipFill>
          <p:spPr bwMode="auto">
            <a:xfrm>
              <a:off x="20" y="776892"/>
              <a:ext cx="10810855" cy="6081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사람, 앉아있는, 쥐고있는, 여자이(가) 표시된 사진&#10;&#10;자동 생성된 설명">
              <a:extLst>
                <a:ext uri="{FF2B5EF4-FFF2-40B4-BE49-F238E27FC236}">
                  <a16:creationId xmlns:a16="http://schemas.microsoft.com/office/drawing/2014/main" id="{6385ABB1-47D0-4C40-9368-73AC19CEB7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027" t="65763" b="17331"/>
            <a:stretch/>
          </p:blipFill>
          <p:spPr bwMode="auto">
            <a:xfrm>
              <a:off x="10533529" y="5492935"/>
              <a:ext cx="1658471" cy="1343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164618BF-EF96-41FD-BC1D-883760031FEF}"/>
              </a:ext>
            </a:extLst>
          </p:cNvPr>
          <p:cNvSpPr/>
          <p:nvPr/>
        </p:nvSpPr>
        <p:spPr>
          <a:xfrm>
            <a:off x="-20" y="-9124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18F42F-B824-440F-A6FA-72CD1AB423CB}"/>
              </a:ext>
            </a:extLst>
          </p:cNvPr>
          <p:cNvSpPr txBox="1"/>
          <p:nvPr/>
        </p:nvSpPr>
        <p:spPr>
          <a:xfrm>
            <a:off x="8196262" y="917869"/>
            <a:ext cx="2215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CONTENTS</a:t>
            </a:r>
            <a:endParaRPr lang="ko-KR" altLang="en-US" sz="3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1F89B23-20AF-468D-8D07-7EDA0CE4C857}"/>
              </a:ext>
            </a:extLst>
          </p:cNvPr>
          <p:cNvCxnSpPr/>
          <p:nvPr/>
        </p:nvCxnSpPr>
        <p:spPr>
          <a:xfrm>
            <a:off x="7288306" y="1658471"/>
            <a:ext cx="396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28E5EDA-03CE-4AC2-A4F5-BB57EB38FB9F}"/>
              </a:ext>
            </a:extLst>
          </p:cNvPr>
          <p:cNvSpPr txBox="1"/>
          <p:nvPr/>
        </p:nvSpPr>
        <p:spPr>
          <a:xfrm>
            <a:off x="7730097" y="2099126"/>
            <a:ext cx="2144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01. </a:t>
            </a:r>
            <a:r>
              <a:rPr lang="ko-KR" altLang="en-US" sz="28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주제</a:t>
            </a:r>
            <a:endParaRPr lang="en-US" altLang="ko-KR" sz="28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14327A-6D69-4FA5-AA8D-98439FF43B01}"/>
              </a:ext>
            </a:extLst>
          </p:cNvPr>
          <p:cNvSpPr txBox="1"/>
          <p:nvPr/>
        </p:nvSpPr>
        <p:spPr>
          <a:xfrm>
            <a:off x="7730097" y="3419876"/>
            <a:ext cx="2144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02. </a:t>
            </a:r>
            <a:r>
              <a:rPr lang="ko-KR" altLang="en-US" sz="28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분석</a:t>
            </a:r>
            <a:r>
              <a:rPr lang="en-US" altLang="ko-KR" sz="28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3E3393-19EA-44F4-AC64-6C2D221FD4C9}"/>
              </a:ext>
            </a:extLst>
          </p:cNvPr>
          <p:cNvSpPr txBox="1"/>
          <p:nvPr/>
        </p:nvSpPr>
        <p:spPr>
          <a:xfrm>
            <a:off x="7730097" y="4740626"/>
            <a:ext cx="2144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03. </a:t>
            </a:r>
            <a:r>
              <a:rPr lang="ko-KR" altLang="en-US" sz="28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도출</a:t>
            </a:r>
            <a:endParaRPr lang="en-US" altLang="ko-KR" sz="28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D523C4-AA99-4B1A-A9CE-A7CAF3C3DBE2}"/>
              </a:ext>
            </a:extLst>
          </p:cNvPr>
          <p:cNvSpPr txBox="1"/>
          <p:nvPr/>
        </p:nvSpPr>
        <p:spPr>
          <a:xfrm>
            <a:off x="8074479" y="2568556"/>
            <a:ext cx="2144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디지털 포용</a:t>
            </a:r>
            <a:endParaRPr lang="en-US" altLang="ko-KR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주제 선정 배경</a:t>
            </a:r>
            <a:endParaRPr lang="en-US" altLang="ko-KR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24AF01-FDB2-4F3F-A331-171A9D5B4CFB}"/>
              </a:ext>
            </a:extLst>
          </p:cNvPr>
          <p:cNvSpPr txBox="1"/>
          <p:nvPr/>
        </p:nvSpPr>
        <p:spPr>
          <a:xfrm>
            <a:off x="8074479" y="3880653"/>
            <a:ext cx="2459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노인</a:t>
            </a:r>
            <a:endParaRPr lang="en-US" altLang="ko-KR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정보화 교육 실태</a:t>
            </a:r>
            <a:endParaRPr lang="en-US" altLang="ko-KR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7144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D8A188-A6B3-4695-9C1E-980E47AE386B}"/>
              </a:ext>
            </a:extLst>
          </p:cNvPr>
          <p:cNvSpPr txBox="1"/>
          <p:nvPr/>
        </p:nvSpPr>
        <p:spPr>
          <a:xfrm>
            <a:off x="361108" y="439261"/>
            <a:ext cx="5811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02. </a:t>
            </a:r>
            <a:r>
              <a:rPr lang="ko-KR" altLang="en-US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분석</a:t>
            </a:r>
            <a:r>
              <a:rPr lang="en-US" altLang="ko-KR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_</a:t>
            </a:r>
            <a:r>
              <a:rPr lang="ko-KR" altLang="en-US" sz="16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정보화 교육 문제점</a:t>
            </a:r>
            <a:r>
              <a:rPr lang="en-US" altLang="ko-KR" sz="16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(5</a:t>
            </a:r>
            <a:r>
              <a:rPr lang="ko-KR" altLang="en-US" sz="16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구</a:t>
            </a:r>
            <a:r>
              <a:rPr lang="en-US" altLang="ko-KR" sz="16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</a:t>
            </a:r>
            <a:r>
              <a:rPr lang="ko-KR" altLang="en-US" sz="16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강남</a:t>
            </a:r>
            <a:r>
              <a:rPr lang="en-US" altLang="ko-KR" sz="16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강북</a:t>
            </a:r>
            <a:r>
              <a:rPr lang="en-US" altLang="ko-KR" sz="16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광진</a:t>
            </a:r>
            <a:r>
              <a:rPr lang="en-US" altLang="ko-KR" sz="16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서대문</a:t>
            </a:r>
            <a:r>
              <a:rPr lang="en-US" altLang="ko-KR" sz="16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성동</a:t>
            </a:r>
            <a:r>
              <a:rPr lang="en-US" altLang="ko-KR" sz="16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</a:p>
        </p:txBody>
      </p:sp>
      <p:pic>
        <p:nvPicPr>
          <p:cNvPr id="18" name="그림 17" descr="사람, 남자, 의류, 전면이(가) 표시된 사진&#10;&#10;자동 생성된 설명">
            <a:extLst>
              <a:ext uri="{FF2B5EF4-FFF2-40B4-BE49-F238E27FC236}">
                <a16:creationId xmlns:a16="http://schemas.microsoft.com/office/drawing/2014/main" id="{731BBB70-1B80-4010-9013-5A5B84DAC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379" y="0"/>
            <a:ext cx="4572000" cy="6858000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5BBBB63C-84D4-4140-85E8-32C38FE78037}"/>
              </a:ext>
            </a:extLst>
          </p:cNvPr>
          <p:cNvGrpSpPr/>
          <p:nvPr/>
        </p:nvGrpSpPr>
        <p:grpSpPr>
          <a:xfrm>
            <a:off x="1111621" y="3362350"/>
            <a:ext cx="4470028" cy="530620"/>
            <a:chOff x="1264021" y="3698480"/>
            <a:chExt cx="4470028" cy="53062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7014B49-3A97-413C-AC36-DFD39179E78F}"/>
                </a:ext>
              </a:extLst>
            </p:cNvPr>
            <p:cNvSpPr txBox="1"/>
            <p:nvPr/>
          </p:nvSpPr>
          <p:spPr>
            <a:xfrm>
              <a:off x="1765982" y="3828990"/>
              <a:ext cx="3968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부족한 강의 수</a:t>
              </a:r>
              <a:r>
                <a:rPr lang="en-US" altLang="ko-KR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&amp; </a:t>
              </a:r>
              <a:r>
                <a:rPr lang="ko-KR" altLang="en-US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교육장</a:t>
              </a:r>
              <a:endPara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pic>
          <p:nvPicPr>
            <p:cNvPr id="1042" name="Picture 18" descr="빨간펜 사진, 이미지, 일러스트, 캘리그라피 - 크라우드픽">
              <a:extLst>
                <a:ext uri="{FF2B5EF4-FFF2-40B4-BE49-F238E27FC236}">
                  <a16:creationId xmlns:a16="http://schemas.microsoft.com/office/drawing/2014/main" id="{79FB4FCF-96C0-4122-9EEC-3A89BF9271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79" t="16615" r="26488" b="31236"/>
            <a:stretch/>
          </p:blipFill>
          <p:spPr bwMode="auto">
            <a:xfrm>
              <a:off x="1264021" y="3698480"/>
              <a:ext cx="501961" cy="5306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AE4ABF5-B658-4B91-8C09-094752D34A7A}"/>
              </a:ext>
            </a:extLst>
          </p:cNvPr>
          <p:cNvGrpSpPr/>
          <p:nvPr/>
        </p:nvGrpSpPr>
        <p:grpSpPr>
          <a:xfrm>
            <a:off x="1111621" y="4114154"/>
            <a:ext cx="4559611" cy="530620"/>
            <a:chOff x="1264021" y="4383634"/>
            <a:chExt cx="4559611" cy="530620"/>
          </a:xfrm>
        </p:grpSpPr>
        <p:pic>
          <p:nvPicPr>
            <p:cNvPr id="38" name="Picture 18" descr="빨간펜 사진, 이미지, 일러스트, 캘리그라피 - 크라우드픽">
              <a:extLst>
                <a:ext uri="{FF2B5EF4-FFF2-40B4-BE49-F238E27FC236}">
                  <a16:creationId xmlns:a16="http://schemas.microsoft.com/office/drawing/2014/main" id="{EF1A2515-B72E-4D8A-A0BA-2840C6112D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79" t="16615" r="26488" b="31236"/>
            <a:stretch/>
          </p:blipFill>
          <p:spPr bwMode="auto">
            <a:xfrm>
              <a:off x="1264021" y="4383634"/>
              <a:ext cx="501961" cy="5306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4D32E4F-2D0F-4334-AFB7-AADC0ABA2976}"/>
                </a:ext>
              </a:extLst>
            </p:cNvPr>
            <p:cNvSpPr txBox="1"/>
            <p:nvPr/>
          </p:nvSpPr>
          <p:spPr>
            <a:xfrm>
              <a:off x="1765982" y="4504600"/>
              <a:ext cx="4057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장비</a:t>
              </a:r>
              <a:r>
                <a:rPr lang="en-US" altLang="ko-KR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(</a:t>
              </a:r>
              <a:r>
                <a:rPr lang="ko-KR" altLang="en-US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모니터</a:t>
              </a:r>
              <a:r>
                <a:rPr lang="en-US" altLang="ko-KR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본체 등</a:t>
              </a:r>
              <a:r>
                <a:rPr lang="en-US" altLang="ko-KR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)</a:t>
              </a:r>
              <a:r>
                <a:rPr lang="ko-KR" altLang="en-US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의 노후화</a:t>
              </a:r>
              <a:endParaRPr lang="ko-KR" altLang="en-US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4F7C485-74B8-4D40-8C8B-65223E55F8BF}"/>
              </a:ext>
            </a:extLst>
          </p:cNvPr>
          <p:cNvGrpSpPr/>
          <p:nvPr/>
        </p:nvGrpSpPr>
        <p:grpSpPr>
          <a:xfrm>
            <a:off x="1111621" y="4817780"/>
            <a:ext cx="4572001" cy="1033253"/>
            <a:chOff x="1111621" y="4799308"/>
            <a:chExt cx="4572001" cy="1033253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5ABD5492-A661-41D0-8394-5965E1E0F6C5}"/>
                </a:ext>
              </a:extLst>
            </p:cNvPr>
            <p:cNvGrpSpPr/>
            <p:nvPr/>
          </p:nvGrpSpPr>
          <p:grpSpPr>
            <a:xfrm>
              <a:off x="1111621" y="4799308"/>
              <a:ext cx="4007161" cy="530620"/>
              <a:chOff x="1264021" y="5068788"/>
              <a:chExt cx="4007161" cy="530620"/>
            </a:xfrm>
          </p:grpSpPr>
          <p:pic>
            <p:nvPicPr>
              <p:cNvPr id="39" name="Picture 18" descr="빨간펜 사진, 이미지, 일러스트, 캘리그라피 - 크라우드픽">
                <a:extLst>
                  <a:ext uri="{FF2B5EF4-FFF2-40B4-BE49-F238E27FC236}">
                    <a16:creationId xmlns:a16="http://schemas.microsoft.com/office/drawing/2014/main" id="{F59D87C2-7D82-452A-B24A-554EF19229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179" t="16615" r="26488" b="31236"/>
              <a:stretch/>
            </p:blipFill>
            <p:spPr bwMode="auto">
              <a:xfrm>
                <a:off x="1264021" y="5068788"/>
                <a:ext cx="501961" cy="5306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BCC7D4B-EF42-47C6-AE8F-C709900AEF13}"/>
                  </a:ext>
                </a:extLst>
              </p:cNvPr>
              <p:cNvSpPr txBox="1"/>
              <p:nvPr/>
            </p:nvSpPr>
            <p:spPr>
              <a:xfrm>
                <a:off x="1765982" y="5149432"/>
                <a:ext cx="350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컴퓨터와 스마트폰에 치중된 강의</a:t>
                </a:r>
                <a:endParaRPr lang="ko-KR" altLang="en-US" dirty="0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83CB6FC-225A-40EA-BABA-A8A577EA1DB3}"/>
                </a:ext>
              </a:extLst>
            </p:cNvPr>
            <p:cNvSpPr txBox="1"/>
            <p:nvPr/>
          </p:nvSpPr>
          <p:spPr>
            <a:xfrm>
              <a:off x="2054597" y="5524784"/>
              <a:ext cx="36290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- 2019</a:t>
              </a:r>
              <a:r>
                <a:rPr lang="ko-KR" altLang="en-US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년 다섯 개의 구청 운영 결과보고서 발췌</a:t>
              </a:r>
              <a:endParaRPr lang="en-US" altLang="ko-KR" sz="1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53B1882-1CBE-438B-9744-5DB002884A53}"/>
              </a:ext>
            </a:extLst>
          </p:cNvPr>
          <p:cNvGrpSpPr/>
          <p:nvPr/>
        </p:nvGrpSpPr>
        <p:grpSpPr>
          <a:xfrm>
            <a:off x="1111621" y="2610547"/>
            <a:ext cx="4007162" cy="530620"/>
            <a:chOff x="1264021" y="3652300"/>
            <a:chExt cx="4007162" cy="5306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E910B2B-0100-4046-8EB5-D59B1696B462}"/>
                </a:ext>
              </a:extLst>
            </p:cNvPr>
            <p:cNvSpPr txBox="1"/>
            <p:nvPr/>
          </p:nvSpPr>
          <p:spPr>
            <a:xfrm>
              <a:off x="1765983" y="3745316"/>
              <a:ext cx="3505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1:1 </a:t>
              </a:r>
              <a:r>
                <a:rPr lang="ko-KR" altLang="en-US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매칭이 되지 않아 효율성 저하</a:t>
              </a:r>
              <a:endPara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pic>
          <p:nvPicPr>
            <p:cNvPr id="17" name="Picture 18" descr="빨간펜 사진, 이미지, 일러스트, 캘리그라피 - 크라우드픽">
              <a:extLst>
                <a:ext uri="{FF2B5EF4-FFF2-40B4-BE49-F238E27FC236}">
                  <a16:creationId xmlns:a16="http://schemas.microsoft.com/office/drawing/2014/main" id="{C15EA740-E07C-431B-AFAE-3CFECD519A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79" t="16615" r="26488" b="31236"/>
            <a:stretch/>
          </p:blipFill>
          <p:spPr bwMode="auto">
            <a:xfrm>
              <a:off x="1264021" y="3652300"/>
              <a:ext cx="501961" cy="5306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05C5B74-B35B-464C-9203-DA24DE517A72}"/>
              </a:ext>
            </a:extLst>
          </p:cNvPr>
          <p:cNvGrpSpPr/>
          <p:nvPr/>
        </p:nvGrpSpPr>
        <p:grpSpPr>
          <a:xfrm>
            <a:off x="1111621" y="1858744"/>
            <a:ext cx="5677106" cy="530620"/>
            <a:chOff x="1264021" y="3652300"/>
            <a:chExt cx="5677106" cy="53062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8153D34-5BF3-45A2-B485-2DC4F50A7C4D}"/>
                </a:ext>
              </a:extLst>
            </p:cNvPr>
            <p:cNvSpPr txBox="1"/>
            <p:nvPr/>
          </p:nvSpPr>
          <p:spPr>
            <a:xfrm>
              <a:off x="1765982" y="3782810"/>
              <a:ext cx="5175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나날이 삭감되는 정보화 교육을 위한 예산</a:t>
              </a:r>
              <a:endPara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pic>
          <p:nvPicPr>
            <p:cNvPr id="21" name="Picture 18" descr="빨간펜 사진, 이미지, 일러스트, 캘리그라피 - 크라우드픽">
              <a:extLst>
                <a:ext uri="{FF2B5EF4-FFF2-40B4-BE49-F238E27FC236}">
                  <a16:creationId xmlns:a16="http://schemas.microsoft.com/office/drawing/2014/main" id="{10E1B264-FAE2-4C90-B49E-FA0274E7CA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79" t="16615" r="26488" b="31236"/>
            <a:stretch/>
          </p:blipFill>
          <p:spPr bwMode="auto">
            <a:xfrm>
              <a:off x="1264021" y="3652300"/>
              <a:ext cx="501961" cy="5306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6570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5BFE6FC-957B-446D-A4DD-D837A287B7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156" t="939" r="11954" b="1268"/>
          <a:stretch/>
        </p:blipFill>
        <p:spPr>
          <a:xfrm>
            <a:off x="0" y="0"/>
            <a:ext cx="4159629" cy="6868159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530A451-69E2-473A-962B-0661FC4D5F8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666" t="130" r="22574" b="723"/>
          <a:stretch/>
        </p:blipFill>
        <p:spPr>
          <a:xfrm>
            <a:off x="4170575" y="1"/>
            <a:ext cx="4149705" cy="6868158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2A65289-3D58-4878-AE13-254903027FF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82" t="389" r="55162" b="2134"/>
          <a:stretch/>
        </p:blipFill>
        <p:spPr>
          <a:xfrm>
            <a:off x="8330991" y="0"/>
            <a:ext cx="3861009" cy="6868158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FB5EA9F-B2B2-4005-BA3E-0196EBAF822E}"/>
              </a:ext>
            </a:extLst>
          </p:cNvPr>
          <p:cNvSpPr/>
          <p:nvPr/>
        </p:nvSpPr>
        <p:spPr>
          <a:xfrm>
            <a:off x="820702" y="1596847"/>
            <a:ext cx="2698900" cy="1007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01</a:t>
            </a:r>
            <a:endParaRPr lang="ko-KR" altLang="en-US" sz="4400" dirty="0">
              <a:solidFill>
                <a:srgbClr val="FF000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B0757C-C393-464B-8704-3CD9CF9A3928}"/>
              </a:ext>
            </a:extLst>
          </p:cNvPr>
          <p:cNvSpPr/>
          <p:nvPr/>
        </p:nvSpPr>
        <p:spPr>
          <a:xfrm>
            <a:off x="820702" y="2711674"/>
            <a:ext cx="2698900" cy="462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b="1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새로운 프로그램 제안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67210C-9CF1-4115-AF7F-9D14E3A9D461}"/>
              </a:ext>
            </a:extLst>
          </p:cNvPr>
          <p:cNvSpPr/>
          <p:nvPr/>
        </p:nvSpPr>
        <p:spPr>
          <a:xfrm>
            <a:off x="515377" y="3766152"/>
            <a:ext cx="3332723" cy="1347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ko-KR" altLang="en-US" sz="1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컴퓨터와 스마트폰으로 한정된 프로그램을 뛰어넘어</a:t>
            </a:r>
            <a:r>
              <a:rPr lang="en-US" altLang="ko-KR" sz="1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loT</a:t>
            </a:r>
            <a:r>
              <a:rPr lang="en-US" altLang="ko-KR" sz="1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키오스크</a:t>
            </a:r>
            <a:r>
              <a:rPr lang="en-US" altLang="ko-KR" sz="1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인공지능 스피커 등</a:t>
            </a:r>
            <a:r>
              <a:rPr lang="en-US" altLang="ko-KR" sz="1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r>
              <a:rPr lang="ko-KR" altLang="en-US" sz="1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에 대해 알아보고 실생활에서 능숙하게 사용할 수 있도록 교육한다</a:t>
            </a:r>
            <a:r>
              <a:rPr lang="en-US" altLang="ko-KR" sz="1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6589D29-B9BB-46CE-8FD4-BD1A75E7BEAF}"/>
              </a:ext>
            </a:extLst>
          </p:cNvPr>
          <p:cNvGrpSpPr/>
          <p:nvPr/>
        </p:nvGrpSpPr>
        <p:grpSpPr>
          <a:xfrm>
            <a:off x="4769282" y="1596847"/>
            <a:ext cx="2698900" cy="3529705"/>
            <a:chOff x="4769282" y="1596847"/>
            <a:chExt cx="2698900" cy="352970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4818BA1-957F-4920-BAAD-ED9859D18F3B}"/>
                </a:ext>
              </a:extLst>
            </p:cNvPr>
            <p:cNvSpPr/>
            <p:nvPr/>
          </p:nvSpPr>
          <p:spPr>
            <a:xfrm>
              <a:off x="4769282" y="1596847"/>
              <a:ext cx="2698900" cy="10079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4400" dirty="0">
                  <a:solidFill>
                    <a:srgbClr val="FF0000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02</a:t>
              </a:r>
              <a:endParaRPr lang="ko-KR" altLang="en-US" sz="4400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FFDF345-F61E-4A07-8E83-2E54FA512F17}"/>
                </a:ext>
              </a:extLst>
            </p:cNvPr>
            <p:cNvSpPr/>
            <p:nvPr/>
          </p:nvSpPr>
          <p:spPr>
            <a:xfrm>
              <a:off x="4769282" y="2711674"/>
              <a:ext cx="2698900" cy="8484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2000" b="1" dirty="0">
                  <a:solidFill>
                    <a:srgbClr val="FF0000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디지털 조력자를 통해</a:t>
              </a:r>
              <a:endParaRPr lang="en-US" altLang="ko-KR" sz="2000" b="1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2000" b="1" dirty="0">
                  <a:solidFill>
                    <a:srgbClr val="FF0000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줄이는 정보 격차 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9114340-0548-4865-A7E6-AA7388B40AF5}"/>
                </a:ext>
              </a:extLst>
            </p:cNvPr>
            <p:cNvSpPr/>
            <p:nvPr/>
          </p:nvSpPr>
          <p:spPr>
            <a:xfrm>
              <a:off x="4865489" y="3779004"/>
              <a:ext cx="2506486" cy="13475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en-US" altLang="ko-KR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10</a:t>
              </a:r>
              <a:r>
                <a:rPr lang="ko-KR" altLang="en-US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대</a:t>
              </a:r>
              <a:r>
                <a:rPr lang="en-US" altLang="ko-KR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,20</a:t>
              </a:r>
              <a:r>
                <a:rPr lang="ko-KR" altLang="en-US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대 자원봉사자와 </a:t>
              </a:r>
              <a:endParaRPr lang="en-US" altLang="ko-KR" sz="1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ko-KR" altLang="en-US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동년배 멘토를 통해 </a:t>
              </a:r>
              <a:endParaRPr lang="en-US" altLang="ko-KR" sz="1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ko-KR" altLang="en-US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노인들의 활동을 도우며</a:t>
              </a:r>
              <a:r>
                <a:rPr lang="en-US" altLang="ko-KR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</a:t>
              </a:r>
            </a:p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ko-KR" altLang="en-US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멘토</a:t>
              </a:r>
              <a:r>
                <a:rPr lang="en-US" altLang="ko-KR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&amp;</a:t>
              </a:r>
              <a:r>
                <a:rPr lang="ko-KR" altLang="en-US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멘티를 구성한다</a:t>
              </a:r>
              <a:r>
                <a:rPr lang="en-US" altLang="ko-KR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.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050345-EB76-4E16-888E-811F84297F92}"/>
              </a:ext>
            </a:extLst>
          </p:cNvPr>
          <p:cNvGrpSpPr/>
          <p:nvPr/>
        </p:nvGrpSpPr>
        <p:grpSpPr>
          <a:xfrm>
            <a:off x="8822397" y="1596847"/>
            <a:ext cx="2868627" cy="3529705"/>
            <a:chOff x="8822397" y="1596847"/>
            <a:chExt cx="2868627" cy="352970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165FA37-13BD-4B75-AE84-91058596BA58}"/>
                </a:ext>
              </a:extLst>
            </p:cNvPr>
            <p:cNvSpPr/>
            <p:nvPr/>
          </p:nvSpPr>
          <p:spPr>
            <a:xfrm>
              <a:off x="8822397" y="1596847"/>
              <a:ext cx="2698900" cy="10079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4400" dirty="0">
                  <a:solidFill>
                    <a:srgbClr val="FF0000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03</a:t>
              </a:r>
              <a:endParaRPr lang="ko-KR" altLang="en-US" sz="4400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C09499F-183B-4B6B-B3E2-3564B370732C}"/>
                </a:ext>
              </a:extLst>
            </p:cNvPr>
            <p:cNvSpPr/>
            <p:nvPr/>
          </p:nvSpPr>
          <p:spPr>
            <a:xfrm>
              <a:off x="8992124" y="2711674"/>
              <a:ext cx="2506795" cy="8484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2000" b="1" dirty="0">
                  <a:solidFill>
                    <a:srgbClr val="FF0000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통신사와 협력을 통해 이뤄내는 시너지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1AA4496-AD61-4B2C-A07E-55BB3041B4AC}"/>
                </a:ext>
              </a:extLst>
            </p:cNvPr>
            <p:cNvSpPr/>
            <p:nvPr/>
          </p:nvSpPr>
          <p:spPr>
            <a:xfrm>
              <a:off x="8992124" y="3779004"/>
              <a:ext cx="2698900" cy="13475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ko-KR" altLang="en-US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우리 주변에서 볼 수 있는 통신사를 통해 디지털 소외계층의 교육 장소로 이용하고</a:t>
              </a:r>
              <a:r>
                <a:rPr lang="en-US" altLang="ko-KR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나아가 판매로 이어 서로의 시너지를 확보한다</a:t>
              </a:r>
              <a:r>
                <a:rPr lang="en-US" altLang="ko-KR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.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48777C0-FAEF-4212-942B-F9844072382F}"/>
              </a:ext>
            </a:extLst>
          </p:cNvPr>
          <p:cNvSpPr txBox="1"/>
          <p:nvPr/>
        </p:nvSpPr>
        <p:spPr>
          <a:xfrm>
            <a:off x="361108" y="439261"/>
            <a:ext cx="5322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03. </a:t>
            </a:r>
            <a:r>
              <a:rPr lang="ko-KR" altLang="en-US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도출</a:t>
            </a:r>
            <a:endParaRPr lang="en-US" altLang="ko-KR" sz="20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63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1B38F905-5976-4C22-9AD0-10CAB68E3EC4}"/>
              </a:ext>
            </a:extLst>
          </p:cNvPr>
          <p:cNvGrpSpPr/>
          <p:nvPr/>
        </p:nvGrpSpPr>
        <p:grpSpPr>
          <a:xfrm>
            <a:off x="1332719" y="2092836"/>
            <a:ext cx="3664495" cy="4310794"/>
            <a:chOff x="1269455" y="917742"/>
            <a:chExt cx="4029752" cy="5031481"/>
          </a:xfr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6DB48C4-774C-4F6D-A148-BB11F876FC35}"/>
                </a:ext>
              </a:extLst>
            </p:cNvPr>
            <p:cNvGrpSpPr/>
            <p:nvPr/>
          </p:nvGrpSpPr>
          <p:grpSpPr>
            <a:xfrm rot="167633">
              <a:off x="1305313" y="926707"/>
              <a:ext cx="3993894" cy="5022516"/>
              <a:chOff x="1069817" y="949096"/>
              <a:chExt cx="3993894" cy="502251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EBFF868-C35D-4C05-8733-BC18C8DFB928}"/>
                  </a:ext>
                </a:extLst>
              </p:cNvPr>
              <p:cNvSpPr/>
              <p:nvPr/>
            </p:nvSpPr>
            <p:spPr>
              <a:xfrm>
                <a:off x="1069817" y="949096"/>
                <a:ext cx="3993894" cy="50225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1F2399C4-30E3-4FCD-A82A-B4B9CC7E9D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4916" r="4100"/>
              <a:stretch/>
            </p:blipFill>
            <p:spPr>
              <a:xfrm>
                <a:off x="1105677" y="1035401"/>
                <a:ext cx="3958034" cy="1669136"/>
              </a:xfrm>
              <a:prstGeom prst="rect">
                <a:avLst/>
              </a:prstGeom>
            </p:spPr>
          </p:pic>
          <p:pic>
            <p:nvPicPr>
              <p:cNvPr id="23" name="그림 22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88D486A0-1ADA-4986-ABB5-1795E29931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5676" y="2837887"/>
                <a:ext cx="3493651" cy="3133725"/>
              </a:xfrm>
              <a:prstGeom prst="rect">
                <a:avLst/>
              </a:prstGeom>
            </p:spPr>
          </p:pic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B3679E6-71D3-4167-897A-4F7BA5E86199}"/>
                </a:ext>
              </a:extLst>
            </p:cNvPr>
            <p:cNvGrpSpPr/>
            <p:nvPr/>
          </p:nvGrpSpPr>
          <p:grpSpPr>
            <a:xfrm>
              <a:off x="1269455" y="917742"/>
              <a:ext cx="3993894" cy="5022516"/>
              <a:chOff x="1069817" y="949096"/>
              <a:chExt cx="3993894" cy="5022516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AA3F3157-ED12-4275-9593-3574D8EF14C9}"/>
                  </a:ext>
                </a:extLst>
              </p:cNvPr>
              <p:cNvSpPr/>
              <p:nvPr/>
            </p:nvSpPr>
            <p:spPr>
              <a:xfrm>
                <a:off x="1069817" y="949096"/>
                <a:ext cx="3993894" cy="50225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4A4A7000-F77C-4200-9705-3D5FAA889D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4916" r="4100"/>
              <a:stretch/>
            </p:blipFill>
            <p:spPr>
              <a:xfrm>
                <a:off x="1105677" y="1035401"/>
                <a:ext cx="3958034" cy="1669136"/>
              </a:xfrm>
              <a:prstGeom prst="rect">
                <a:avLst/>
              </a:prstGeom>
            </p:spPr>
          </p:pic>
          <p:pic>
            <p:nvPicPr>
              <p:cNvPr id="20" name="그림 19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A066F20F-9658-47B4-84A7-E0F97F9096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5676" y="2837887"/>
                <a:ext cx="3761986" cy="3133725"/>
              </a:xfrm>
              <a:prstGeom prst="rect">
                <a:avLst/>
              </a:prstGeom>
            </p:spPr>
          </p:pic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8B7110D-4326-4DAC-9DB9-D16C39B8BAA9}"/>
              </a:ext>
            </a:extLst>
          </p:cNvPr>
          <p:cNvSpPr txBox="1"/>
          <p:nvPr/>
        </p:nvSpPr>
        <p:spPr>
          <a:xfrm>
            <a:off x="361108" y="439261"/>
            <a:ext cx="5322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03. 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도출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_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프로그램 제안 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생활밀착형 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IoT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체험교실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en-US" altLang="ko-KR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606AB780-FFE3-4C4D-94C9-6E6F9A4762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810" y="1879772"/>
            <a:ext cx="4952515" cy="4841209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973116B5-70F1-409E-B6E8-A2ACFCF518CE}"/>
              </a:ext>
            </a:extLst>
          </p:cNvPr>
          <p:cNvGrpSpPr/>
          <p:nvPr/>
        </p:nvGrpSpPr>
        <p:grpSpPr>
          <a:xfrm>
            <a:off x="6591300" y="2586507"/>
            <a:ext cx="4614281" cy="1951334"/>
            <a:chOff x="6591300" y="2586507"/>
            <a:chExt cx="4614281" cy="195133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AEED7CC-C2C7-4C19-BB21-0228CE1E0073}"/>
                </a:ext>
              </a:extLst>
            </p:cNvPr>
            <p:cNvSpPr/>
            <p:nvPr/>
          </p:nvSpPr>
          <p:spPr>
            <a:xfrm>
              <a:off x="6591300" y="2586507"/>
              <a:ext cx="1762125" cy="228600"/>
            </a:xfrm>
            <a:prstGeom prst="rect">
              <a:avLst/>
            </a:prstGeom>
            <a:noFill/>
            <a:ln w="28575">
              <a:solidFill>
                <a:srgbClr val="FA2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097C7D7-159E-4FA9-859F-95126E6FAC06}"/>
                </a:ext>
              </a:extLst>
            </p:cNvPr>
            <p:cNvSpPr/>
            <p:nvPr/>
          </p:nvSpPr>
          <p:spPr>
            <a:xfrm>
              <a:off x="6591300" y="3167532"/>
              <a:ext cx="1762125" cy="228600"/>
            </a:xfrm>
            <a:prstGeom prst="rect">
              <a:avLst/>
            </a:prstGeom>
            <a:noFill/>
            <a:ln w="28575">
              <a:solidFill>
                <a:srgbClr val="FA2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567EB04-953A-400F-A586-3E4E2765CD45}"/>
                </a:ext>
              </a:extLst>
            </p:cNvPr>
            <p:cNvSpPr/>
            <p:nvPr/>
          </p:nvSpPr>
          <p:spPr>
            <a:xfrm>
              <a:off x="6591300" y="3541213"/>
              <a:ext cx="1762125" cy="228600"/>
            </a:xfrm>
            <a:prstGeom prst="rect">
              <a:avLst/>
            </a:prstGeom>
            <a:noFill/>
            <a:ln w="28575">
              <a:solidFill>
                <a:srgbClr val="FA2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A4C891D-044B-4473-B3DD-2F7FF3821C8B}"/>
                </a:ext>
              </a:extLst>
            </p:cNvPr>
            <p:cNvSpPr/>
            <p:nvPr/>
          </p:nvSpPr>
          <p:spPr>
            <a:xfrm>
              <a:off x="6591300" y="4309241"/>
              <a:ext cx="1762125" cy="228600"/>
            </a:xfrm>
            <a:prstGeom prst="rect">
              <a:avLst/>
            </a:prstGeom>
            <a:noFill/>
            <a:ln w="28575">
              <a:solidFill>
                <a:srgbClr val="FA2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오른쪽 중괄호 35">
              <a:extLst>
                <a:ext uri="{FF2B5EF4-FFF2-40B4-BE49-F238E27FC236}">
                  <a16:creationId xmlns:a16="http://schemas.microsoft.com/office/drawing/2014/main" id="{F9B03EEF-1E89-4458-AEDA-497962A230B3}"/>
                </a:ext>
              </a:extLst>
            </p:cNvPr>
            <p:cNvSpPr/>
            <p:nvPr/>
          </p:nvSpPr>
          <p:spPr>
            <a:xfrm>
              <a:off x="8511939" y="2596947"/>
              <a:ext cx="1257300" cy="1905000"/>
            </a:xfrm>
            <a:prstGeom prst="rightBrace">
              <a:avLst>
                <a:gd name="adj1" fmla="val 37121"/>
                <a:gd name="adj2" fmla="val 51000"/>
              </a:avLst>
            </a:prstGeom>
            <a:ln w="28575">
              <a:solidFill>
                <a:srgbClr val="FA2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10D5A70-21EE-4E99-A46B-BBD60E37A8AF}"/>
                </a:ext>
              </a:extLst>
            </p:cNvPr>
            <p:cNvSpPr txBox="1"/>
            <p:nvPr/>
          </p:nvSpPr>
          <p:spPr>
            <a:xfrm>
              <a:off x="9948280" y="3364781"/>
              <a:ext cx="1257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생활서비스</a:t>
              </a: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10466B4-9588-4024-9316-1BCEE31FBA06}"/>
              </a:ext>
            </a:extLst>
          </p:cNvPr>
          <p:cNvSpPr/>
          <p:nvPr/>
        </p:nvSpPr>
        <p:spPr>
          <a:xfrm>
            <a:off x="975525" y="1221072"/>
            <a:ext cx="76827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문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32. 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정부지원 정보화교육을 받을 기회가 있다면, 어떤 과정(강좌)를 수강하고 </a:t>
            </a:r>
            <a:r>
              <a:rPr lang="ko-KR" altLang="en-US" sz="16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싶으신가요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?</a:t>
            </a:r>
            <a:endParaRPr lang="ko-KR" altLang="en-US" sz="16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C3E2526-9E2F-46EE-8DE4-EF6931C841E1}"/>
              </a:ext>
            </a:extLst>
          </p:cNvPr>
          <p:cNvSpPr/>
          <p:nvPr/>
        </p:nvSpPr>
        <p:spPr>
          <a:xfrm>
            <a:off x="847724" y="1205931"/>
            <a:ext cx="142875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0B128B5-1892-4B02-A1B3-9E0684D68E6A}"/>
              </a:ext>
            </a:extLst>
          </p:cNvPr>
          <p:cNvGrpSpPr/>
          <p:nvPr/>
        </p:nvGrpSpPr>
        <p:grpSpPr>
          <a:xfrm>
            <a:off x="9904869" y="3853867"/>
            <a:ext cx="1442448" cy="1824082"/>
            <a:chOff x="9904869" y="3853867"/>
            <a:chExt cx="1442448" cy="1824082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C93262D5-C7F3-4E09-AB39-58A01B1ADF18}"/>
                </a:ext>
              </a:extLst>
            </p:cNvPr>
            <p:cNvCxnSpPr>
              <a:cxnSpLocks/>
            </p:cNvCxnSpPr>
            <p:nvPr/>
          </p:nvCxnSpPr>
          <p:spPr>
            <a:xfrm>
              <a:off x="10576930" y="3853867"/>
              <a:ext cx="0" cy="781050"/>
            </a:xfrm>
            <a:prstGeom prst="line">
              <a:avLst/>
            </a:prstGeom>
            <a:ln w="41275">
              <a:solidFill>
                <a:srgbClr val="FA2A00"/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E0E0031-2FCF-43EE-8285-A7F0A2AA7038}"/>
                </a:ext>
              </a:extLst>
            </p:cNvPr>
            <p:cNvSpPr txBox="1"/>
            <p:nvPr/>
          </p:nvSpPr>
          <p:spPr>
            <a:xfrm>
              <a:off x="9904869" y="4754619"/>
              <a:ext cx="14424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A2A00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일상생활에서 도움되는 </a:t>
              </a:r>
              <a:endParaRPr lang="en-US" altLang="ko-KR" dirty="0">
                <a:solidFill>
                  <a:srgbClr val="FA2A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r>
                <a:rPr lang="ko-KR" altLang="en-US" dirty="0">
                  <a:solidFill>
                    <a:srgbClr val="FA2A00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교육이 필요</a:t>
              </a:r>
              <a:r>
                <a:rPr lang="en-US" altLang="ko-KR" dirty="0">
                  <a:solidFill>
                    <a:srgbClr val="FA2A00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!</a:t>
              </a:r>
              <a:endParaRPr lang="ko-KR" altLang="en-US" dirty="0">
                <a:solidFill>
                  <a:srgbClr val="FA2A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357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확대이미지">
            <a:extLst>
              <a:ext uri="{FF2B5EF4-FFF2-40B4-BE49-F238E27FC236}">
                <a16:creationId xmlns:a16="http://schemas.microsoft.com/office/drawing/2014/main" id="{B36C45D2-B897-419C-9CAF-FB7C5A253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68EF9E-31F8-4A92-B045-1493F315F4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7CC381-051F-4605-A132-8FA23F5D041D}"/>
              </a:ext>
            </a:extLst>
          </p:cNvPr>
          <p:cNvSpPr txBox="1"/>
          <p:nvPr/>
        </p:nvSpPr>
        <p:spPr>
          <a:xfrm>
            <a:off x="361108" y="439261"/>
            <a:ext cx="5322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03. </a:t>
            </a:r>
            <a:r>
              <a:rPr lang="ko-KR" altLang="en-US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도출</a:t>
            </a:r>
            <a:r>
              <a:rPr lang="en-US" altLang="ko-KR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_</a:t>
            </a:r>
            <a:r>
              <a:rPr lang="ko-KR" altLang="en-US" sz="16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새로운 프로그램 제안 </a:t>
            </a:r>
            <a:r>
              <a:rPr lang="en-US" altLang="ko-KR" sz="16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생활밀착형 </a:t>
            </a:r>
            <a:r>
              <a:rPr lang="en-US" altLang="ko-KR" sz="16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IoT</a:t>
            </a:r>
            <a:r>
              <a:rPr lang="ko-KR" altLang="en-US" sz="16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체험교실</a:t>
            </a:r>
            <a:r>
              <a:rPr lang="en-US" altLang="ko-KR" sz="16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en-US" altLang="ko-KR" sz="20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71932" y="1504950"/>
            <a:ext cx="10338526" cy="4800601"/>
            <a:chOff x="971932" y="1504950"/>
            <a:chExt cx="10338526" cy="4800601"/>
          </a:xfrm>
        </p:grpSpPr>
        <p:pic>
          <p:nvPicPr>
            <p:cNvPr id="43" name="그림 42" descr="그리기이(가) 표시된 사진&#10;&#10;자동 생성된 설명">
              <a:extLst>
                <a:ext uri="{FF2B5EF4-FFF2-40B4-BE49-F238E27FC236}">
                  <a16:creationId xmlns:a16="http://schemas.microsoft.com/office/drawing/2014/main" id="{2FDE3851-57B3-41C2-BD6F-959272D1B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932" y="1504951"/>
              <a:ext cx="4495968" cy="4800600"/>
            </a:xfrm>
            <a:prstGeom prst="rect">
              <a:avLst/>
            </a:prstGeom>
          </p:spPr>
        </p:pic>
        <p:pic>
          <p:nvPicPr>
            <p:cNvPr id="60" name="그림 59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096857CE-9E6F-434C-ADEE-8CA1DFEA6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7450" y="1504950"/>
              <a:ext cx="5143008" cy="4800600"/>
            </a:xfrm>
            <a:prstGeom prst="rect">
              <a:avLst/>
            </a:prstGeom>
          </p:spPr>
        </p:pic>
      </p:grpSp>
      <p:pic>
        <p:nvPicPr>
          <p:cNvPr id="44" name="Picture 6" descr="화살표 | 무료 클립 아트 | illustAC">
            <a:extLst>
              <a:ext uri="{FF2B5EF4-FFF2-40B4-BE49-F238E27FC236}">
                <a16:creationId xmlns:a16="http://schemas.microsoft.com/office/drawing/2014/main" id="{1E68EC59-D504-48CC-9328-A30CFE377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968" y="3351529"/>
            <a:ext cx="2649071" cy="200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161E183-7C0C-402A-936C-E23863499403}"/>
              </a:ext>
            </a:extLst>
          </p:cNvPr>
          <p:cNvGrpSpPr/>
          <p:nvPr/>
        </p:nvGrpSpPr>
        <p:grpSpPr>
          <a:xfrm>
            <a:off x="7436722" y="2898380"/>
            <a:ext cx="2235511" cy="2283220"/>
            <a:chOff x="7436722" y="2898380"/>
            <a:chExt cx="2235511" cy="2283220"/>
          </a:xfrm>
        </p:grpSpPr>
        <p:pic>
          <p:nvPicPr>
            <p:cNvPr id="59" name="Picture 18" descr="빨간펜 사진, 이미지, 일러스트, 캘리그라피 - 크라우드픽">
              <a:extLst>
                <a:ext uri="{FF2B5EF4-FFF2-40B4-BE49-F238E27FC236}">
                  <a16:creationId xmlns:a16="http://schemas.microsoft.com/office/drawing/2014/main" id="{E9989092-1A5D-43B9-85BB-7274F92CF8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79" t="16615" r="26488" b="31236"/>
            <a:stretch/>
          </p:blipFill>
          <p:spPr bwMode="auto">
            <a:xfrm>
              <a:off x="9170272" y="2898380"/>
              <a:ext cx="501961" cy="5306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8" descr="빨간펜 사진, 이미지, 일러스트, 캘리그라피 - 크라우드픽">
              <a:extLst>
                <a:ext uri="{FF2B5EF4-FFF2-40B4-BE49-F238E27FC236}">
                  <a16:creationId xmlns:a16="http://schemas.microsoft.com/office/drawing/2014/main" id="{72A1E98D-4AAF-4B19-A816-71D2AC3682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79" t="16615" r="26488" b="31236"/>
            <a:stretch/>
          </p:blipFill>
          <p:spPr bwMode="auto">
            <a:xfrm>
              <a:off x="7436722" y="3774680"/>
              <a:ext cx="501961" cy="5306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18" descr="빨간펜 사진, 이미지, 일러스트, 캘리그라피 - 크라우드픽">
              <a:extLst>
                <a:ext uri="{FF2B5EF4-FFF2-40B4-BE49-F238E27FC236}">
                  <a16:creationId xmlns:a16="http://schemas.microsoft.com/office/drawing/2014/main" id="{59130BC7-054E-41AA-A692-C2C87C0CCF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79" t="16615" r="26488" b="31236"/>
            <a:stretch/>
          </p:blipFill>
          <p:spPr bwMode="auto">
            <a:xfrm>
              <a:off x="7436722" y="4650980"/>
              <a:ext cx="501961" cy="5306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155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>
            <a:extLst>
              <a:ext uri="{FF2B5EF4-FFF2-40B4-BE49-F238E27FC236}">
                <a16:creationId xmlns:a16="http://schemas.microsoft.com/office/drawing/2014/main" id="{47CE0CB1-743F-4017-B12C-EF16BDB91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809" y="1032983"/>
            <a:ext cx="3438525" cy="555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E3B682-E5E3-4CE8-8914-B82430E7AD85}"/>
              </a:ext>
            </a:extLst>
          </p:cNvPr>
          <p:cNvSpPr txBox="1"/>
          <p:nvPr/>
        </p:nvSpPr>
        <p:spPr>
          <a:xfrm>
            <a:off x="361108" y="439261"/>
            <a:ext cx="5322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03. 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도출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_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새로운 프로그램 제안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생활밀착형 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IoT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체험교실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en-US" altLang="ko-KR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"/>
          <a:stretch/>
        </p:blipFill>
        <p:spPr>
          <a:xfrm>
            <a:off x="758414" y="1388314"/>
            <a:ext cx="4496670" cy="484711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65671848-9C23-4143-8E88-F6C6718A319D}"/>
              </a:ext>
            </a:extLst>
          </p:cNvPr>
          <p:cNvGrpSpPr/>
          <p:nvPr/>
        </p:nvGrpSpPr>
        <p:grpSpPr>
          <a:xfrm>
            <a:off x="6838778" y="1233802"/>
            <a:ext cx="4445611" cy="5156137"/>
            <a:chOff x="3409712" y="467657"/>
            <a:chExt cx="4445611" cy="5156137"/>
          </a:xfrm>
        </p:grpSpPr>
        <p:sp>
          <p:nvSpPr>
            <p:cNvPr id="6" name="사각형: 모서리가 접힌 도형 24">
              <a:extLst>
                <a:ext uri="{FF2B5EF4-FFF2-40B4-BE49-F238E27FC236}">
                  <a16:creationId xmlns:a16="http://schemas.microsoft.com/office/drawing/2014/main" id="{8BB101E0-BD13-4305-B275-C01CF89044E9}"/>
                </a:ext>
              </a:extLst>
            </p:cNvPr>
            <p:cNvSpPr/>
            <p:nvPr/>
          </p:nvSpPr>
          <p:spPr>
            <a:xfrm rot="226993">
              <a:off x="3409712" y="467657"/>
              <a:ext cx="4377271" cy="5124476"/>
            </a:xfrm>
            <a:prstGeom prst="foldedCorner">
              <a:avLst>
                <a:gd name="adj" fmla="val 5437"/>
              </a:avLst>
            </a:prstGeom>
            <a:blipFill>
              <a:blip r:embed="rId4"/>
              <a:stretch>
                <a:fillRect/>
              </a:stretch>
            </a:blip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사각형: 모서리가 접힌 도형 6">
              <a:extLst>
                <a:ext uri="{FF2B5EF4-FFF2-40B4-BE49-F238E27FC236}">
                  <a16:creationId xmlns:a16="http://schemas.microsoft.com/office/drawing/2014/main" id="{5F9C2483-7BE5-4954-AD1A-8C875F09DE0A}"/>
                </a:ext>
              </a:extLst>
            </p:cNvPr>
            <p:cNvSpPr/>
            <p:nvPr/>
          </p:nvSpPr>
          <p:spPr>
            <a:xfrm>
              <a:off x="3478052" y="499318"/>
              <a:ext cx="4377271" cy="5124476"/>
            </a:xfrm>
            <a:prstGeom prst="foldedCorner">
              <a:avLst>
                <a:gd name="adj" fmla="val 5437"/>
              </a:avLst>
            </a:prstGeom>
            <a:blipFill>
              <a:blip r:embed="rId4"/>
              <a:stretch>
                <a:fillRect/>
              </a:stretch>
            </a:blip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2" name="Picture 18" descr="빨간펜 사진, 이미지, 일러스트, 캘리그라피 - 크라우드픽">
            <a:extLst>
              <a:ext uri="{FF2B5EF4-FFF2-40B4-BE49-F238E27FC236}">
                <a16:creationId xmlns:a16="http://schemas.microsoft.com/office/drawing/2014/main" id="{4F4A4E62-D6D2-4179-8455-0B14CAA4FB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9" t="16615" r="26488" b="31236"/>
          <a:stretch/>
        </p:blipFill>
        <p:spPr bwMode="auto">
          <a:xfrm>
            <a:off x="4407809" y="1669942"/>
            <a:ext cx="501961" cy="53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86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79C7CC-4BE1-43F8-B90C-53CFC48DD102}"/>
              </a:ext>
            </a:extLst>
          </p:cNvPr>
          <p:cNvSpPr txBox="1"/>
          <p:nvPr/>
        </p:nvSpPr>
        <p:spPr>
          <a:xfrm>
            <a:off x="361108" y="439261"/>
            <a:ext cx="6211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03. 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도출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_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새로운 프로그램 커리큘럼 제안 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생활밀착형 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IoT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체험교실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en-US" altLang="ko-KR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D4350F8-17D4-41E6-84DA-E03444A555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775800"/>
              </p:ext>
            </p:extLst>
          </p:nvPr>
        </p:nvGraphicFramePr>
        <p:xfrm>
          <a:off x="2584450" y="1461248"/>
          <a:ext cx="7023100" cy="2081765"/>
        </p:xfrm>
        <a:graphic>
          <a:graphicData uri="http://schemas.openxmlformats.org/drawingml/2006/table">
            <a:tbl>
              <a:tblPr/>
              <a:tblGrid>
                <a:gridCol w="1574800">
                  <a:extLst>
                    <a:ext uri="{9D8B030D-6E8A-4147-A177-3AD203B41FA5}">
                      <a16:colId xmlns:a16="http://schemas.microsoft.com/office/drawing/2014/main" val="3259683523"/>
                    </a:ext>
                  </a:extLst>
                </a:gridCol>
                <a:gridCol w="2298700">
                  <a:extLst>
                    <a:ext uri="{9D8B030D-6E8A-4147-A177-3AD203B41FA5}">
                      <a16:colId xmlns:a16="http://schemas.microsoft.com/office/drawing/2014/main" val="3936476118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689914010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4108717272"/>
                    </a:ext>
                  </a:extLst>
                </a:gridCol>
              </a:tblGrid>
              <a:tr h="3100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교육명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!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너도 할 수 있어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-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키오스크 편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교육시간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5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차수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/ 10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시간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1891383"/>
                  </a:ext>
                </a:extLst>
              </a:tr>
              <a:tr h="3100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교육대상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노년층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활용수준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기초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8542298"/>
                  </a:ext>
                </a:extLst>
              </a:tr>
              <a:tr h="3100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모집정원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15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833084"/>
                  </a:ext>
                </a:extLst>
              </a:tr>
              <a:tr h="53151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교육목적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키오스크에 낯선 노년층을 대상으로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,</a:t>
                      </a:r>
                      <a:b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실생활 곳곳에 자리 잡아가고 있는 키오스크의 사용 방법을 익히고 활용하기 위함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770210"/>
                  </a:ext>
                </a:extLst>
              </a:tr>
              <a:tr h="3100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교육기법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강의식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(  ○  )  / 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실습식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(  ○  )  / 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문제해결식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(  ○  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487405"/>
                  </a:ext>
                </a:extLst>
              </a:tr>
              <a:tr h="3100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필요기자재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빔프로젝트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스크린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, PC,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키오스크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372073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6094A39-698D-487F-97AA-C571BD1CBA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30634"/>
              </p:ext>
            </p:extLst>
          </p:nvPr>
        </p:nvGraphicFramePr>
        <p:xfrm>
          <a:off x="2584451" y="3673155"/>
          <a:ext cx="7023100" cy="1100328"/>
        </p:xfrm>
        <a:graphic>
          <a:graphicData uri="http://schemas.openxmlformats.org/drawingml/2006/table">
            <a:tbl>
              <a:tblPr/>
              <a:tblGrid>
                <a:gridCol w="7023100">
                  <a:extLst>
                    <a:ext uri="{9D8B030D-6E8A-4147-A177-3AD203B41FA5}">
                      <a16:colId xmlns:a16="http://schemas.microsoft.com/office/drawing/2014/main" val="1349462739"/>
                    </a:ext>
                  </a:extLst>
                </a:gridCol>
              </a:tblGrid>
              <a:tr h="27042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교육특징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6302196"/>
                  </a:ext>
                </a:extLst>
              </a:tr>
              <a:tr h="82990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이론과 실습을 병행하여 키오스크에 익숙해질 수 있다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.</a:t>
                      </a:r>
                      <a:b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</a:b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현장 체험을 통해 교육장에서 학습한 내용을 적용할 수 있다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.</a:t>
                      </a:r>
                      <a:b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</a:b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현장 체험을 통해 얻은 후기를 교육 내용에 반영하여 교육의 부족한 점을 보완할 수 있다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.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5874161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6A13D67-2A3D-49D4-9212-45A8015DD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196911"/>
              </p:ext>
            </p:extLst>
          </p:nvPr>
        </p:nvGraphicFramePr>
        <p:xfrm>
          <a:off x="2584450" y="4903625"/>
          <a:ext cx="7023099" cy="1372422"/>
        </p:xfrm>
        <a:graphic>
          <a:graphicData uri="http://schemas.openxmlformats.org/drawingml/2006/table">
            <a:tbl>
              <a:tblPr/>
              <a:tblGrid>
                <a:gridCol w="1494560">
                  <a:extLst>
                    <a:ext uri="{9D8B030D-6E8A-4147-A177-3AD203B41FA5}">
                      <a16:colId xmlns:a16="http://schemas.microsoft.com/office/drawing/2014/main" val="1230013381"/>
                    </a:ext>
                  </a:extLst>
                </a:gridCol>
                <a:gridCol w="5528539">
                  <a:extLst>
                    <a:ext uri="{9D8B030D-6E8A-4147-A177-3AD203B41FA5}">
                      <a16:colId xmlns:a16="http://schemas.microsoft.com/office/drawing/2014/main" val="328883549"/>
                    </a:ext>
                  </a:extLst>
                </a:gridCol>
              </a:tblGrid>
              <a:tr h="27042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주요 교육내용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2787620"/>
                  </a:ext>
                </a:extLst>
              </a:tr>
              <a:tr h="2704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키오스크 사용 방법 이론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(PPT)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학습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&amp;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시연 영상 시청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460204"/>
                  </a:ext>
                </a:extLst>
              </a:tr>
              <a:tr h="2704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교육장 내 키오스크로 실습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3678597"/>
                  </a:ext>
                </a:extLst>
              </a:tr>
              <a:tr h="2814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현장 체험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주민센터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은행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패스트푸드점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지하철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T-Money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충전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영화관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편의점 무인 택배 등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4028465"/>
                  </a:ext>
                </a:extLst>
              </a:tr>
              <a:tr h="27974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수강생 준비물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: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공책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필기구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신용카드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, ★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08서울남산체 B" panose="02020603020101020101" pitchFamily="18" charset="-127"/>
                          <a:ea typeface="08서울남산체 B" panose="02020603020101020101" pitchFamily="18" charset="-127"/>
                        </a:rPr>
                        <a:t>배우고자 하는 의지★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315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9473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5BFE6FC-957B-446D-A4DD-D837A287B7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156" t="939" r="11954" b="1268"/>
          <a:stretch/>
        </p:blipFill>
        <p:spPr>
          <a:xfrm>
            <a:off x="0" y="0"/>
            <a:ext cx="4159629" cy="6868159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530A451-69E2-473A-962B-0661FC4D5F8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666" t="130" r="22574" b="723"/>
          <a:stretch/>
        </p:blipFill>
        <p:spPr>
          <a:xfrm>
            <a:off x="4170575" y="1"/>
            <a:ext cx="4149705" cy="6868158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2A65289-3D58-4878-AE13-254903027FF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82" t="389" r="55162" b="2134"/>
          <a:stretch/>
        </p:blipFill>
        <p:spPr>
          <a:xfrm>
            <a:off x="8330991" y="0"/>
            <a:ext cx="3861009" cy="6868158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BA58500-9665-4F3A-A4E1-41CF45DB0B81}"/>
              </a:ext>
            </a:extLst>
          </p:cNvPr>
          <p:cNvGrpSpPr/>
          <p:nvPr/>
        </p:nvGrpSpPr>
        <p:grpSpPr>
          <a:xfrm>
            <a:off x="515377" y="1596847"/>
            <a:ext cx="3332723" cy="3516853"/>
            <a:chOff x="515377" y="1596847"/>
            <a:chExt cx="3332723" cy="351685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FB5EA9F-B2B2-4005-BA3E-0196EBAF822E}"/>
                </a:ext>
              </a:extLst>
            </p:cNvPr>
            <p:cNvSpPr/>
            <p:nvPr/>
          </p:nvSpPr>
          <p:spPr>
            <a:xfrm>
              <a:off x="820702" y="1596847"/>
              <a:ext cx="2698900" cy="10079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4400" dirty="0">
                  <a:solidFill>
                    <a:srgbClr val="FF0000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01</a:t>
              </a:r>
              <a:endParaRPr lang="ko-KR" altLang="en-US" sz="4400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FB0757C-C393-464B-8704-3CD9CF9A3928}"/>
                </a:ext>
              </a:extLst>
            </p:cNvPr>
            <p:cNvSpPr/>
            <p:nvPr/>
          </p:nvSpPr>
          <p:spPr>
            <a:xfrm>
              <a:off x="820702" y="2711674"/>
              <a:ext cx="2698900" cy="4623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2000" b="1" dirty="0">
                  <a:solidFill>
                    <a:srgbClr val="FF0000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새로운 프로그램 제안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067210C-9CF1-4115-AF7F-9D14E3A9D461}"/>
                </a:ext>
              </a:extLst>
            </p:cNvPr>
            <p:cNvSpPr/>
            <p:nvPr/>
          </p:nvSpPr>
          <p:spPr>
            <a:xfrm>
              <a:off x="515377" y="3766152"/>
              <a:ext cx="3332723" cy="13475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ko-KR" altLang="en-US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컴퓨터와 스마트폰으로 한정된 프로그램을 뛰어넘어</a:t>
              </a:r>
              <a:r>
                <a:rPr lang="en-US" altLang="ko-KR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loT</a:t>
              </a:r>
              <a:r>
                <a:rPr lang="en-US" altLang="ko-KR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(</a:t>
              </a:r>
              <a:r>
                <a:rPr lang="ko-KR" altLang="en-US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키오스크</a:t>
              </a:r>
              <a:r>
                <a:rPr lang="en-US" altLang="ko-KR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인공지능 스피커 등</a:t>
              </a:r>
              <a:r>
                <a:rPr lang="en-US" altLang="ko-KR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)</a:t>
              </a:r>
              <a:r>
                <a:rPr lang="ko-KR" altLang="en-US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에 대해 알아보고 실생활에서 능숙하게 사용할 수 있도록 교육한다</a:t>
              </a:r>
              <a:r>
                <a:rPr lang="en-US" altLang="ko-KR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.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6589D29-B9BB-46CE-8FD4-BD1A75E7BEAF}"/>
              </a:ext>
            </a:extLst>
          </p:cNvPr>
          <p:cNvGrpSpPr/>
          <p:nvPr/>
        </p:nvGrpSpPr>
        <p:grpSpPr>
          <a:xfrm>
            <a:off x="4769282" y="1596847"/>
            <a:ext cx="2698900" cy="3529705"/>
            <a:chOff x="4769282" y="1596847"/>
            <a:chExt cx="2698900" cy="352970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4818BA1-957F-4920-BAAD-ED9859D18F3B}"/>
                </a:ext>
              </a:extLst>
            </p:cNvPr>
            <p:cNvSpPr/>
            <p:nvPr/>
          </p:nvSpPr>
          <p:spPr>
            <a:xfrm>
              <a:off x="4769282" y="1596847"/>
              <a:ext cx="2698900" cy="10079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4400" dirty="0">
                  <a:solidFill>
                    <a:srgbClr val="FF0000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02</a:t>
              </a:r>
              <a:endParaRPr lang="ko-KR" altLang="en-US" sz="4400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FFDF345-F61E-4A07-8E83-2E54FA512F17}"/>
                </a:ext>
              </a:extLst>
            </p:cNvPr>
            <p:cNvSpPr/>
            <p:nvPr/>
          </p:nvSpPr>
          <p:spPr>
            <a:xfrm>
              <a:off x="4769282" y="2711674"/>
              <a:ext cx="2698900" cy="8484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2000" b="1" dirty="0">
                  <a:solidFill>
                    <a:srgbClr val="FF0000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디지털 조력자를 통해</a:t>
              </a:r>
              <a:endParaRPr lang="en-US" altLang="ko-KR" sz="2000" b="1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2000" b="1" dirty="0">
                  <a:solidFill>
                    <a:srgbClr val="FF0000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줄이는 정보 격차 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9114340-0548-4865-A7E6-AA7388B40AF5}"/>
                </a:ext>
              </a:extLst>
            </p:cNvPr>
            <p:cNvSpPr/>
            <p:nvPr/>
          </p:nvSpPr>
          <p:spPr>
            <a:xfrm>
              <a:off x="4865489" y="3779004"/>
              <a:ext cx="2506486" cy="13475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en-US" altLang="ko-KR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10</a:t>
              </a:r>
              <a:r>
                <a:rPr lang="ko-KR" altLang="en-US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대</a:t>
              </a:r>
              <a:r>
                <a:rPr lang="en-US" altLang="ko-KR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,20</a:t>
              </a:r>
              <a:r>
                <a:rPr lang="ko-KR" altLang="en-US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대 자원봉사자와 </a:t>
              </a:r>
              <a:endParaRPr lang="en-US" altLang="ko-KR" sz="1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ko-KR" altLang="en-US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동년배 멘토를 통해 </a:t>
              </a:r>
              <a:endParaRPr lang="en-US" altLang="ko-KR" sz="1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ko-KR" altLang="en-US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노인들의 활동을 도우며</a:t>
              </a:r>
              <a:r>
                <a:rPr lang="en-US" altLang="ko-KR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</a:t>
              </a:r>
            </a:p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ko-KR" altLang="en-US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멘토</a:t>
              </a:r>
              <a:r>
                <a:rPr lang="en-US" altLang="ko-KR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&amp;</a:t>
              </a:r>
              <a:r>
                <a:rPr lang="ko-KR" altLang="en-US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멘티를 구성한다</a:t>
              </a:r>
              <a:r>
                <a:rPr lang="en-US" altLang="ko-KR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.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050345-EB76-4E16-888E-811F84297F92}"/>
              </a:ext>
            </a:extLst>
          </p:cNvPr>
          <p:cNvGrpSpPr/>
          <p:nvPr/>
        </p:nvGrpSpPr>
        <p:grpSpPr>
          <a:xfrm>
            <a:off x="8822397" y="1596847"/>
            <a:ext cx="2868627" cy="3529705"/>
            <a:chOff x="8822397" y="1596847"/>
            <a:chExt cx="2868627" cy="352970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165FA37-13BD-4B75-AE84-91058596BA58}"/>
                </a:ext>
              </a:extLst>
            </p:cNvPr>
            <p:cNvSpPr/>
            <p:nvPr/>
          </p:nvSpPr>
          <p:spPr>
            <a:xfrm>
              <a:off x="8822397" y="1596847"/>
              <a:ext cx="2698900" cy="10079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4400" dirty="0">
                  <a:solidFill>
                    <a:srgbClr val="FF0000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03</a:t>
              </a:r>
              <a:endParaRPr lang="ko-KR" altLang="en-US" sz="4400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C09499F-183B-4B6B-B3E2-3564B370732C}"/>
                </a:ext>
              </a:extLst>
            </p:cNvPr>
            <p:cNvSpPr/>
            <p:nvPr/>
          </p:nvSpPr>
          <p:spPr>
            <a:xfrm>
              <a:off x="8992124" y="2711674"/>
              <a:ext cx="2506795" cy="8484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2000" b="1" dirty="0">
                  <a:solidFill>
                    <a:srgbClr val="FF0000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통신사와 협력을 통해 이뤄내는 시너지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1AA4496-AD61-4B2C-A07E-55BB3041B4AC}"/>
                </a:ext>
              </a:extLst>
            </p:cNvPr>
            <p:cNvSpPr/>
            <p:nvPr/>
          </p:nvSpPr>
          <p:spPr>
            <a:xfrm>
              <a:off x="8992124" y="3779004"/>
              <a:ext cx="2698900" cy="13475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ko-KR" altLang="en-US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우리 주변에서 볼 수 있는 통신사를 통해 디지털 소외계층의 교육 장소로 이용하고</a:t>
              </a:r>
              <a:r>
                <a:rPr lang="en-US" altLang="ko-KR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나아가 판매로 이어 서로의 시너지를 확보한다</a:t>
              </a:r>
              <a:r>
                <a:rPr lang="en-US" altLang="ko-KR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.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48777C0-FAEF-4212-942B-F9844072382F}"/>
              </a:ext>
            </a:extLst>
          </p:cNvPr>
          <p:cNvSpPr txBox="1"/>
          <p:nvPr/>
        </p:nvSpPr>
        <p:spPr>
          <a:xfrm>
            <a:off x="361108" y="439261"/>
            <a:ext cx="5322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03. </a:t>
            </a:r>
            <a:r>
              <a:rPr lang="ko-KR" altLang="en-US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도출</a:t>
            </a:r>
            <a:endParaRPr lang="en-US" altLang="ko-KR" sz="20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091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378AB4-99A4-4DA3-8B46-4CAA758BF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06AFCD2-3300-489B-8CE0-F48E90B0A2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C1C97E-41D9-41CD-A7E0-B8A77CD8EEA4}"/>
              </a:ext>
            </a:extLst>
          </p:cNvPr>
          <p:cNvSpPr txBox="1"/>
          <p:nvPr/>
        </p:nvSpPr>
        <p:spPr>
          <a:xfrm>
            <a:off x="361108" y="439261"/>
            <a:ext cx="5322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03. </a:t>
            </a:r>
            <a:r>
              <a:rPr lang="ko-KR" altLang="en-US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도출</a:t>
            </a:r>
            <a:r>
              <a:rPr lang="en-US" altLang="ko-KR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_</a:t>
            </a:r>
            <a:r>
              <a:rPr lang="ko-KR" altLang="en-US" sz="16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디지털 조력자를 통해 줄이는 소외 격차  </a:t>
            </a:r>
            <a:endParaRPr lang="en-US" altLang="ko-KR" sz="20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2D41062-7980-4F9F-8C8F-7DBCF8500CCE}"/>
              </a:ext>
            </a:extLst>
          </p:cNvPr>
          <p:cNvGrpSpPr/>
          <p:nvPr/>
        </p:nvGrpSpPr>
        <p:grpSpPr>
          <a:xfrm>
            <a:off x="4738840" y="1370970"/>
            <a:ext cx="2714320" cy="2203472"/>
            <a:chOff x="1467156" y="2633027"/>
            <a:chExt cx="2714320" cy="22034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D2338EA-F1BC-4CE4-BFAE-5B1D7E56FADE}"/>
                </a:ext>
              </a:extLst>
            </p:cNvPr>
            <p:cNvSpPr txBox="1"/>
            <p:nvPr/>
          </p:nvSpPr>
          <p:spPr>
            <a:xfrm>
              <a:off x="1467156" y="4128613"/>
              <a:ext cx="2714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디지털 조력자</a:t>
              </a:r>
              <a:endParaRPr lang="en-US" altLang="ko-KR" sz="2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(Digital Supporter)</a:t>
              </a:r>
              <a:endParaRPr lang="ko-KR" altLang="en-US" sz="2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pic>
          <p:nvPicPr>
            <p:cNvPr id="8" name="그림 7" descr="그리기, 옅은이(가) 표시된 사진&#10;&#10;자동 생성된 설명">
              <a:extLst>
                <a:ext uri="{FF2B5EF4-FFF2-40B4-BE49-F238E27FC236}">
                  <a16:creationId xmlns:a16="http://schemas.microsoft.com/office/drawing/2014/main" id="{AF59433C-C14C-4EF6-8726-525436720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7353" y="2633027"/>
              <a:ext cx="1440000" cy="1440000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C866181-C86B-4680-ADB3-3F6E7CB7DA27}"/>
              </a:ext>
            </a:extLst>
          </p:cNvPr>
          <p:cNvGrpSpPr/>
          <p:nvPr/>
        </p:nvGrpSpPr>
        <p:grpSpPr>
          <a:xfrm>
            <a:off x="1871900" y="4609407"/>
            <a:ext cx="1440000" cy="1897260"/>
            <a:chOff x="6534883" y="1307552"/>
            <a:chExt cx="1440000" cy="189726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433B166-DF93-493A-8EDD-461201741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4883" y="1307552"/>
              <a:ext cx="1440000" cy="1440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42AB86-64D9-48FF-A32A-DCC7311F9567}"/>
                </a:ext>
              </a:extLst>
            </p:cNvPr>
            <p:cNvSpPr txBox="1"/>
            <p:nvPr/>
          </p:nvSpPr>
          <p:spPr>
            <a:xfrm>
              <a:off x="6604017" y="2804702"/>
              <a:ext cx="13017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노</a:t>
              </a:r>
              <a:r>
                <a:rPr lang="en-US" altLang="ko-KR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·</a:t>
              </a:r>
              <a:r>
                <a:rPr lang="ko-KR" altLang="en-US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노 케어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B28C72A-91C6-4549-A779-4439B1B2B537}"/>
              </a:ext>
            </a:extLst>
          </p:cNvPr>
          <p:cNvSpPr txBox="1"/>
          <p:nvPr/>
        </p:nvSpPr>
        <p:spPr>
          <a:xfrm>
            <a:off x="3789367" y="3630028"/>
            <a:ext cx="4613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노인들이 새로운 디지털 기술을 습득해야 할 때</a:t>
            </a:r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알려주고 도와주는 동거인</a:t>
            </a:r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자녀 같은 존재</a:t>
            </a:r>
            <a:endParaRPr lang="ko-KR" altLang="en-US" b="1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447F13E-7624-4847-8FE5-5EE808F54566}"/>
              </a:ext>
            </a:extLst>
          </p:cNvPr>
          <p:cNvGrpSpPr/>
          <p:nvPr/>
        </p:nvGrpSpPr>
        <p:grpSpPr>
          <a:xfrm>
            <a:off x="8884874" y="4571457"/>
            <a:ext cx="1630725" cy="1887585"/>
            <a:chOff x="6538783" y="4234103"/>
            <a:chExt cx="1630725" cy="1887585"/>
          </a:xfrm>
        </p:grpSpPr>
        <p:pic>
          <p:nvPicPr>
            <p:cNvPr id="13" name="그림 12" descr="표지판이(가) 표시된 사진&#10;&#10;자동 생성된 설명">
              <a:extLst>
                <a:ext uri="{FF2B5EF4-FFF2-40B4-BE49-F238E27FC236}">
                  <a16:creationId xmlns:a16="http://schemas.microsoft.com/office/drawing/2014/main" id="{550C731C-3CD0-429D-94F3-F4CB47096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8783" y="4234103"/>
              <a:ext cx="1440000" cy="14400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64AA4F-AA59-46E2-A8EC-2344DE623729}"/>
                </a:ext>
              </a:extLst>
            </p:cNvPr>
            <p:cNvSpPr txBox="1"/>
            <p:nvPr/>
          </p:nvSpPr>
          <p:spPr>
            <a:xfrm>
              <a:off x="6538783" y="5721578"/>
              <a:ext cx="16307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청소년 조력자</a:t>
              </a:r>
            </a:p>
          </p:txBody>
        </p:sp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EE04E0E-D64A-426B-8A3C-E86265541F13}"/>
              </a:ext>
            </a:extLst>
          </p:cNvPr>
          <p:cNvCxnSpPr/>
          <p:nvPr/>
        </p:nvCxnSpPr>
        <p:spPr>
          <a:xfrm>
            <a:off x="6096000" y="4352925"/>
            <a:ext cx="0" cy="1123950"/>
          </a:xfrm>
          <a:prstGeom prst="line">
            <a:avLst/>
          </a:prstGeom>
          <a:ln w="57150">
            <a:solidFill>
              <a:srgbClr val="0707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9E43DC8-2018-48E8-8713-2AB22698AAE7}"/>
              </a:ext>
            </a:extLst>
          </p:cNvPr>
          <p:cNvCxnSpPr/>
          <p:nvPr/>
        </p:nvCxnSpPr>
        <p:spPr>
          <a:xfrm flipH="1">
            <a:off x="3789367" y="5495925"/>
            <a:ext cx="2306633" cy="0"/>
          </a:xfrm>
          <a:prstGeom prst="line">
            <a:avLst/>
          </a:prstGeom>
          <a:ln w="57150">
            <a:solidFill>
              <a:srgbClr val="0707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6C619EF-2BD7-4BFB-B90C-659929AEF137}"/>
              </a:ext>
            </a:extLst>
          </p:cNvPr>
          <p:cNvCxnSpPr/>
          <p:nvPr/>
        </p:nvCxnSpPr>
        <p:spPr>
          <a:xfrm flipH="1">
            <a:off x="6096000" y="5495925"/>
            <a:ext cx="2306633" cy="0"/>
          </a:xfrm>
          <a:prstGeom prst="line">
            <a:avLst/>
          </a:prstGeom>
          <a:ln w="57150">
            <a:solidFill>
              <a:srgbClr val="0707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18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9BB322-6EC6-4D68-97B6-7774323CC4D4}"/>
              </a:ext>
            </a:extLst>
          </p:cNvPr>
          <p:cNvSpPr txBox="1"/>
          <p:nvPr/>
        </p:nvSpPr>
        <p:spPr>
          <a:xfrm>
            <a:off x="361108" y="439261"/>
            <a:ext cx="6326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03. 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도출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_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디지털 조력자 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 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청소년 조력자를 통해 줄이는 소외 격차 </a:t>
            </a:r>
            <a:endParaRPr lang="en-US" altLang="ko-KR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B24735E-BB1C-4525-9F81-A655465D08DB}"/>
              </a:ext>
            </a:extLst>
          </p:cNvPr>
          <p:cNvGrpSpPr/>
          <p:nvPr/>
        </p:nvGrpSpPr>
        <p:grpSpPr>
          <a:xfrm>
            <a:off x="6576399" y="2014775"/>
            <a:ext cx="5186134" cy="4198883"/>
            <a:chOff x="497489" y="2138338"/>
            <a:chExt cx="5186134" cy="419888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9EEA0F4-8D81-4B64-BBA1-8A2E32671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7489" y="2138338"/>
              <a:ext cx="5186134" cy="4198883"/>
            </a:xfrm>
            <a:prstGeom prst="rect">
              <a:avLst/>
            </a:prstGeom>
          </p:spPr>
        </p:pic>
        <p:grpSp>
          <p:nvGrpSpPr>
            <p:cNvPr id="13" name="그룹 12"/>
            <p:cNvGrpSpPr/>
            <p:nvPr/>
          </p:nvGrpSpPr>
          <p:grpSpPr>
            <a:xfrm>
              <a:off x="864360" y="5565299"/>
              <a:ext cx="4167785" cy="307777"/>
              <a:chOff x="862743" y="6075681"/>
              <a:chExt cx="4499188" cy="307777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862743" y="6075681"/>
                <a:ext cx="5986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10</a:t>
                </a:r>
                <a:r>
                  <a:rPr lang="ko-KR" altLang="en-US" sz="14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대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645685" y="6075681"/>
                <a:ext cx="5986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20</a:t>
                </a:r>
                <a:r>
                  <a:rPr lang="ko-KR" altLang="en-US" sz="14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대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2431124" y="6075681"/>
                <a:ext cx="5986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30</a:t>
                </a:r>
                <a:r>
                  <a:rPr lang="ko-KR" altLang="en-US" sz="14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대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202533" y="6075681"/>
                <a:ext cx="5986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40</a:t>
                </a:r>
                <a:r>
                  <a:rPr lang="ko-KR" altLang="en-US" sz="14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대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975878" y="6075681"/>
                <a:ext cx="5986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50</a:t>
                </a:r>
                <a:r>
                  <a:rPr lang="ko-KR" altLang="en-US" sz="14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대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763251" y="6075681"/>
                <a:ext cx="5986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60</a:t>
                </a:r>
                <a:r>
                  <a:rPr lang="ko-KR" altLang="en-US" sz="14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대</a:t>
                </a:r>
              </a:p>
            </p:txBody>
          </p:sp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6234CF4-6CAC-4E1D-A2F4-E79C7116F184}"/>
              </a:ext>
            </a:extLst>
          </p:cNvPr>
          <p:cNvGrpSpPr/>
          <p:nvPr/>
        </p:nvGrpSpPr>
        <p:grpSpPr>
          <a:xfrm>
            <a:off x="6786975" y="1428068"/>
            <a:ext cx="3398154" cy="369332"/>
            <a:chOff x="6786975" y="1428068"/>
            <a:chExt cx="3398154" cy="36933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97BA464-EAEF-4AF8-9703-4EA96915D9A4}"/>
                </a:ext>
              </a:extLst>
            </p:cNvPr>
            <p:cNvSpPr/>
            <p:nvPr/>
          </p:nvSpPr>
          <p:spPr>
            <a:xfrm>
              <a:off x="7004450" y="1428068"/>
              <a:ext cx="31806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연령별 자원봉사참여율 </a:t>
              </a:r>
              <a:r>
                <a:rPr lang="en-US" altLang="ko-KR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(2018</a:t>
              </a:r>
              <a:r>
                <a:rPr lang="ko-KR" altLang="en-US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년</a:t>
              </a:r>
              <a:r>
                <a:rPr lang="en-US" altLang="ko-KR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)</a:t>
              </a:r>
              <a:endPara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0120C7F-7AD3-44FB-BFE8-9ADAB873493E}"/>
                </a:ext>
              </a:extLst>
            </p:cNvPr>
            <p:cNvSpPr/>
            <p:nvPr/>
          </p:nvSpPr>
          <p:spPr>
            <a:xfrm>
              <a:off x="6786975" y="1428068"/>
              <a:ext cx="142875" cy="36933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20041BA3-4220-485B-81F7-DD82A5D60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399" y="2014774"/>
            <a:ext cx="4501203" cy="4198884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DC1569DE-3029-46B0-91E3-8D83A4F3B683}"/>
              </a:ext>
            </a:extLst>
          </p:cNvPr>
          <p:cNvGrpSpPr/>
          <p:nvPr/>
        </p:nvGrpSpPr>
        <p:grpSpPr>
          <a:xfrm>
            <a:off x="1114398" y="1428068"/>
            <a:ext cx="3383876" cy="369332"/>
            <a:chOff x="6786975" y="1428068"/>
            <a:chExt cx="2484740" cy="36933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1F9BF74-DD62-481A-A9C2-F8E19661DFDE}"/>
                </a:ext>
              </a:extLst>
            </p:cNvPr>
            <p:cNvSpPr/>
            <p:nvPr/>
          </p:nvSpPr>
          <p:spPr>
            <a:xfrm>
              <a:off x="7004450" y="1428068"/>
              <a:ext cx="22672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자원봉사를 하는 이유 </a:t>
              </a:r>
              <a:r>
                <a:rPr lang="en-US" altLang="ko-KR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(2016</a:t>
              </a:r>
              <a:r>
                <a:rPr lang="ko-KR" altLang="en-US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년</a:t>
              </a:r>
              <a:r>
                <a:rPr lang="en-US" altLang="ko-KR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)</a:t>
              </a:r>
              <a:endPara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7D49EA2-3BF9-43EF-87A8-85C448BA5BA4}"/>
                </a:ext>
              </a:extLst>
            </p:cNvPr>
            <p:cNvSpPr/>
            <p:nvPr/>
          </p:nvSpPr>
          <p:spPr>
            <a:xfrm>
              <a:off x="6786975" y="1428068"/>
              <a:ext cx="142875" cy="36933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7E821F3-B9EA-41EF-B4BB-309F24C7CFF9}"/>
              </a:ext>
            </a:extLst>
          </p:cNvPr>
          <p:cNvSpPr/>
          <p:nvPr/>
        </p:nvSpPr>
        <p:spPr>
          <a:xfrm>
            <a:off x="1828800" y="2626659"/>
            <a:ext cx="3786802" cy="2896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0567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7A2D89-53C9-4766-B04A-BCDB2C746B0B}"/>
              </a:ext>
            </a:extLst>
          </p:cNvPr>
          <p:cNvSpPr txBox="1"/>
          <p:nvPr/>
        </p:nvSpPr>
        <p:spPr>
          <a:xfrm>
            <a:off x="361108" y="439261"/>
            <a:ext cx="6326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03. 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도출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_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디지털 조력자 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 </a:t>
            </a:r>
            <a:r>
              <a:rPr lang="ko-KR" altLang="en-US" sz="16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노노케어를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통해 줄이는 소외 격차 </a:t>
            </a:r>
            <a:endParaRPr lang="en-US" altLang="ko-KR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BFEB0B-3CCF-4532-94D5-E9462505C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941" y="2073120"/>
            <a:ext cx="3292113" cy="31376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1CD6E1-C324-4268-AE7A-0A9258A86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2073120"/>
            <a:ext cx="3292113" cy="31376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52F2D84-7C83-492B-AB2E-1FEDF27CC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659" y="2073120"/>
            <a:ext cx="3312710" cy="31376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D21A40-9E54-4CFC-921C-5146BE7C8942}"/>
              </a:ext>
            </a:extLst>
          </p:cNvPr>
          <p:cNvSpPr txBox="1"/>
          <p:nvPr/>
        </p:nvSpPr>
        <p:spPr>
          <a:xfrm>
            <a:off x="4366328" y="1521541"/>
            <a:ext cx="3459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[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노인과 노인이 만나다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en-US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노노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케어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] </a:t>
            </a:r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270E0A-4C96-4C52-829A-1CA3D80A03B0}"/>
              </a:ext>
            </a:extLst>
          </p:cNvPr>
          <p:cNvSpPr/>
          <p:nvPr/>
        </p:nvSpPr>
        <p:spPr>
          <a:xfrm>
            <a:off x="0" y="5510727"/>
            <a:ext cx="12192000" cy="10477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20F17A-D20C-4807-B0A7-DEA79C5F8E33}"/>
              </a:ext>
            </a:extLst>
          </p:cNvPr>
          <p:cNvSpPr txBox="1"/>
          <p:nvPr/>
        </p:nvSpPr>
        <p:spPr>
          <a:xfrm>
            <a:off x="775433" y="5680659"/>
            <a:ext cx="10641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참여하는 노인의 수에 비해 강사의 수는 한정됐다</a:t>
            </a:r>
            <a:r>
              <a:rPr lang="en-US" altLang="ko-KR" sz="2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 </a:t>
            </a:r>
            <a:r>
              <a:rPr lang="ko-KR" altLang="en-US" sz="2000" dirty="0" err="1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노노케어를</a:t>
            </a:r>
            <a:r>
              <a:rPr lang="ko-KR" altLang="en-US" sz="2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통해 </a:t>
            </a:r>
            <a:endParaRPr lang="en-US" altLang="ko-KR" sz="20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r"/>
            <a:r>
              <a:rPr lang="ko-KR" altLang="en-US" sz="2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멘토</a:t>
            </a:r>
            <a:r>
              <a:rPr lang="en-US" altLang="ko-KR" sz="2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&amp;</a:t>
            </a:r>
            <a:r>
              <a:rPr lang="ko-KR" altLang="en-US" sz="2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멘티 시스템으로 운영하여 새로운 친구를 사귀고</a:t>
            </a:r>
            <a:r>
              <a:rPr lang="en-US" altLang="ko-KR" sz="2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학습의 효율성을 높일 수 있다</a:t>
            </a:r>
            <a:r>
              <a:rPr lang="en-US" altLang="ko-KR" sz="2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42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사람, 친구, 십대 및 우정 개념 - 스마일 꽤 10 대 소녀가 스마트 폰 바닥에 누워 행복 스톡 콘텐츠 - 53316366">
            <a:extLst>
              <a:ext uri="{FF2B5EF4-FFF2-40B4-BE49-F238E27FC236}">
                <a16:creationId xmlns:a16="http://schemas.microsoft.com/office/drawing/2014/main" id="{1FCE870F-6AC8-4334-8E4F-E2672BFE0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00482B-4D7B-4334-A276-C7A3A7E25CDD}"/>
              </a:ext>
            </a:extLst>
          </p:cNvPr>
          <p:cNvSpPr/>
          <p:nvPr/>
        </p:nvSpPr>
        <p:spPr>
          <a:xfrm>
            <a:off x="-20" y="-9124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581D19-DE1C-4F10-BB54-C5BB96C8202E}"/>
              </a:ext>
            </a:extLst>
          </p:cNvPr>
          <p:cNvSpPr txBox="1"/>
          <p:nvPr/>
        </p:nvSpPr>
        <p:spPr>
          <a:xfrm>
            <a:off x="361109" y="439261"/>
            <a:ext cx="2588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01. </a:t>
            </a:r>
            <a:r>
              <a:rPr lang="ko-KR" altLang="en-US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주제</a:t>
            </a:r>
            <a:r>
              <a:rPr lang="en-US" altLang="ko-KR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_</a:t>
            </a:r>
            <a:r>
              <a:rPr lang="ko-KR" altLang="en-US" sz="16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디지털 포용</a:t>
            </a:r>
            <a:endParaRPr lang="en-US" altLang="ko-KR" sz="20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3DB9B5-2E5B-4488-803C-B1CCD2DEABEB}"/>
              </a:ext>
            </a:extLst>
          </p:cNvPr>
          <p:cNvSpPr/>
          <p:nvPr/>
        </p:nvSpPr>
        <p:spPr>
          <a:xfrm>
            <a:off x="1841589" y="2174759"/>
            <a:ext cx="85088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디지털 포용 </a:t>
            </a:r>
            <a:r>
              <a:rPr lang="en-US" altLang="ko-KR" sz="4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(Digital Inclusion)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E70AE9C-0C66-48A9-B4F1-409DC4B50204}"/>
              </a:ext>
            </a:extLst>
          </p:cNvPr>
          <p:cNvGrpSpPr/>
          <p:nvPr/>
        </p:nvGrpSpPr>
        <p:grpSpPr>
          <a:xfrm>
            <a:off x="889556" y="4027036"/>
            <a:ext cx="10473848" cy="1178149"/>
            <a:chOff x="811372" y="3407186"/>
            <a:chExt cx="10473848" cy="117814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264919A-8DF8-4096-B319-1C1FF5071E45}"/>
                </a:ext>
              </a:extLst>
            </p:cNvPr>
            <p:cNvSpPr/>
            <p:nvPr/>
          </p:nvSpPr>
          <p:spPr>
            <a:xfrm>
              <a:off x="811372" y="3407186"/>
              <a:ext cx="648072" cy="6229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800" spc="-15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“</a:t>
              </a:r>
              <a:endParaRPr lang="ko-KR" altLang="en-US" sz="6600" spc="-3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EC35978-9781-4413-A387-7C11404E85A7}"/>
                </a:ext>
              </a:extLst>
            </p:cNvPr>
            <p:cNvSpPr/>
            <p:nvPr/>
          </p:nvSpPr>
          <p:spPr>
            <a:xfrm>
              <a:off x="10625962" y="3937263"/>
              <a:ext cx="648072" cy="6480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800" spc="-15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”</a:t>
              </a:r>
              <a:endParaRPr lang="ko-KR" altLang="en-US" sz="6600" spc="-3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BB52C6A-2D78-4397-934F-02A4CF907E53}"/>
                </a:ext>
              </a:extLst>
            </p:cNvPr>
            <p:cNvSpPr/>
            <p:nvPr/>
          </p:nvSpPr>
          <p:spPr>
            <a:xfrm>
              <a:off x="1398494" y="3419876"/>
              <a:ext cx="988672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디지털 시대를 살아가는 전 국민이 디지털 역량을 갖추고</a:t>
              </a:r>
              <a:r>
                <a:rPr lang="en-US" altLang="ko-KR" sz="2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61D2D5-16A0-4122-9749-4BA6BC12F549}"/>
                </a:ext>
              </a:extLst>
            </p:cNvPr>
            <p:cNvSpPr txBox="1"/>
            <p:nvPr/>
          </p:nvSpPr>
          <p:spPr>
            <a:xfrm>
              <a:off x="2586302" y="3983674"/>
              <a:ext cx="84178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차별없는</a:t>
              </a:r>
              <a:r>
                <a:rPr lang="en-US" altLang="ko-KR" sz="2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</a:t>
              </a:r>
              <a:r>
                <a:rPr lang="ko-KR" altLang="en-US" sz="2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환경 속에서 디지털 서비스의 혜택을 소외없이 누리는 것</a:t>
              </a:r>
              <a:endParaRPr lang="ko-KR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800442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5BFE6FC-957B-446D-A4DD-D837A287B7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156" t="939" r="11954" b="1268"/>
          <a:stretch/>
        </p:blipFill>
        <p:spPr>
          <a:xfrm>
            <a:off x="0" y="0"/>
            <a:ext cx="4159629" cy="6868159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530A451-69E2-473A-962B-0661FC4D5F8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666" t="130" r="22574" b="723"/>
          <a:stretch/>
        </p:blipFill>
        <p:spPr>
          <a:xfrm>
            <a:off x="4170575" y="1"/>
            <a:ext cx="4149705" cy="6868158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2A65289-3D58-4878-AE13-254903027FF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82" t="389" r="55162" b="2134"/>
          <a:stretch/>
        </p:blipFill>
        <p:spPr>
          <a:xfrm>
            <a:off x="8330991" y="0"/>
            <a:ext cx="3861009" cy="6868158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BA58500-9665-4F3A-A4E1-41CF45DB0B81}"/>
              </a:ext>
            </a:extLst>
          </p:cNvPr>
          <p:cNvGrpSpPr/>
          <p:nvPr/>
        </p:nvGrpSpPr>
        <p:grpSpPr>
          <a:xfrm>
            <a:off x="515377" y="1596847"/>
            <a:ext cx="3332723" cy="3516853"/>
            <a:chOff x="515377" y="1596847"/>
            <a:chExt cx="3332723" cy="351685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FB5EA9F-B2B2-4005-BA3E-0196EBAF822E}"/>
                </a:ext>
              </a:extLst>
            </p:cNvPr>
            <p:cNvSpPr/>
            <p:nvPr/>
          </p:nvSpPr>
          <p:spPr>
            <a:xfrm>
              <a:off x="820702" y="1596847"/>
              <a:ext cx="2698900" cy="10079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4400" dirty="0">
                  <a:solidFill>
                    <a:srgbClr val="FF0000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01</a:t>
              </a:r>
              <a:endParaRPr lang="ko-KR" altLang="en-US" sz="4400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FB0757C-C393-464B-8704-3CD9CF9A3928}"/>
                </a:ext>
              </a:extLst>
            </p:cNvPr>
            <p:cNvSpPr/>
            <p:nvPr/>
          </p:nvSpPr>
          <p:spPr>
            <a:xfrm>
              <a:off x="820702" y="2711674"/>
              <a:ext cx="2698900" cy="4623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2000" b="1" dirty="0">
                  <a:solidFill>
                    <a:srgbClr val="FF0000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새로운 프로그램 제안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067210C-9CF1-4115-AF7F-9D14E3A9D461}"/>
                </a:ext>
              </a:extLst>
            </p:cNvPr>
            <p:cNvSpPr/>
            <p:nvPr/>
          </p:nvSpPr>
          <p:spPr>
            <a:xfrm>
              <a:off x="515377" y="3766152"/>
              <a:ext cx="3332723" cy="13475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ko-KR" altLang="en-US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컴퓨터와 스마트폰으로 한정된 프로그램을 뛰어넘어</a:t>
              </a:r>
              <a:r>
                <a:rPr lang="en-US" altLang="ko-KR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loT</a:t>
              </a:r>
              <a:r>
                <a:rPr lang="en-US" altLang="ko-KR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(</a:t>
              </a:r>
              <a:r>
                <a:rPr lang="ko-KR" altLang="en-US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키오스크</a:t>
              </a:r>
              <a:r>
                <a:rPr lang="en-US" altLang="ko-KR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인공지능 스피커 등</a:t>
              </a:r>
              <a:r>
                <a:rPr lang="en-US" altLang="ko-KR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)</a:t>
              </a:r>
              <a:r>
                <a:rPr lang="ko-KR" altLang="en-US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에 대해 알아보고 실생활에서 능숙하게 사용할 수 있도록 교육한다</a:t>
              </a:r>
              <a:r>
                <a:rPr lang="en-US" altLang="ko-KR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.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6589D29-B9BB-46CE-8FD4-BD1A75E7BEAF}"/>
              </a:ext>
            </a:extLst>
          </p:cNvPr>
          <p:cNvGrpSpPr/>
          <p:nvPr/>
        </p:nvGrpSpPr>
        <p:grpSpPr>
          <a:xfrm>
            <a:off x="4769282" y="1596847"/>
            <a:ext cx="2698900" cy="3529705"/>
            <a:chOff x="4769282" y="1596847"/>
            <a:chExt cx="2698900" cy="352970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4818BA1-957F-4920-BAAD-ED9859D18F3B}"/>
                </a:ext>
              </a:extLst>
            </p:cNvPr>
            <p:cNvSpPr/>
            <p:nvPr/>
          </p:nvSpPr>
          <p:spPr>
            <a:xfrm>
              <a:off x="4769282" y="1596847"/>
              <a:ext cx="2698900" cy="10079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4400" dirty="0">
                  <a:solidFill>
                    <a:srgbClr val="FF0000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02</a:t>
              </a:r>
              <a:endParaRPr lang="ko-KR" altLang="en-US" sz="4400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FFDF345-F61E-4A07-8E83-2E54FA512F17}"/>
                </a:ext>
              </a:extLst>
            </p:cNvPr>
            <p:cNvSpPr/>
            <p:nvPr/>
          </p:nvSpPr>
          <p:spPr>
            <a:xfrm>
              <a:off x="4769282" y="2711674"/>
              <a:ext cx="2698900" cy="8484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2000" b="1" dirty="0">
                  <a:solidFill>
                    <a:srgbClr val="FF0000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디지털 조력자를 통해</a:t>
              </a:r>
              <a:endParaRPr lang="en-US" altLang="ko-KR" sz="2000" b="1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2000" b="1" dirty="0">
                  <a:solidFill>
                    <a:srgbClr val="FF0000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줄이는 정보 격차 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9114340-0548-4865-A7E6-AA7388B40AF5}"/>
                </a:ext>
              </a:extLst>
            </p:cNvPr>
            <p:cNvSpPr/>
            <p:nvPr/>
          </p:nvSpPr>
          <p:spPr>
            <a:xfrm>
              <a:off x="4865489" y="3779004"/>
              <a:ext cx="2506486" cy="13475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en-US" altLang="ko-KR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10</a:t>
              </a:r>
              <a:r>
                <a:rPr lang="ko-KR" altLang="en-US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대</a:t>
              </a:r>
              <a:r>
                <a:rPr lang="en-US" altLang="ko-KR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,20</a:t>
              </a:r>
              <a:r>
                <a:rPr lang="ko-KR" altLang="en-US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대 자원봉사자와 </a:t>
              </a:r>
              <a:endParaRPr lang="en-US" altLang="ko-KR" sz="1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ko-KR" altLang="en-US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동년배 멘토를 통해 </a:t>
              </a:r>
              <a:endParaRPr lang="en-US" altLang="ko-KR" sz="1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ko-KR" altLang="en-US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노인들의 활동을 도우며</a:t>
              </a:r>
              <a:r>
                <a:rPr lang="en-US" altLang="ko-KR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</a:t>
              </a:r>
            </a:p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ko-KR" altLang="en-US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멘토</a:t>
              </a:r>
              <a:r>
                <a:rPr lang="en-US" altLang="ko-KR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&amp;</a:t>
              </a:r>
              <a:r>
                <a:rPr lang="ko-KR" altLang="en-US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멘티를 구성한다</a:t>
              </a:r>
              <a:r>
                <a:rPr lang="en-US" altLang="ko-KR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.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050345-EB76-4E16-888E-811F84297F92}"/>
              </a:ext>
            </a:extLst>
          </p:cNvPr>
          <p:cNvGrpSpPr/>
          <p:nvPr/>
        </p:nvGrpSpPr>
        <p:grpSpPr>
          <a:xfrm>
            <a:off x="8822397" y="1596847"/>
            <a:ext cx="2868627" cy="3529705"/>
            <a:chOff x="8822397" y="1596847"/>
            <a:chExt cx="2868627" cy="352970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165FA37-13BD-4B75-AE84-91058596BA58}"/>
                </a:ext>
              </a:extLst>
            </p:cNvPr>
            <p:cNvSpPr/>
            <p:nvPr/>
          </p:nvSpPr>
          <p:spPr>
            <a:xfrm>
              <a:off x="8822397" y="1596847"/>
              <a:ext cx="2698900" cy="10079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4400" dirty="0">
                  <a:solidFill>
                    <a:srgbClr val="FF0000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03</a:t>
              </a:r>
              <a:endParaRPr lang="ko-KR" altLang="en-US" sz="4400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C09499F-183B-4B6B-B3E2-3564B370732C}"/>
                </a:ext>
              </a:extLst>
            </p:cNvPr>
            <p:cNvSpPr/>
            <p:nvPr/>
          </p:nvSpPr>
          <p:spPr>
            <a:xfrm>
              <a:off x="8992124" y="2711674"/>
              <a:ext cx="2506795" cy="8484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2000" b="1" dirty="0">
                  <a:solidFill>
                    <a:srgbClr val="FF0000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통신사와 협력을 통해 이뤄내는 시너지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1AA4496-AD61-4B2C-A07E-55BB3041B4AC}"/>
                </a:ext>
              </a:extLst>
            </p:cNvPr>
            <p:cNvSpPr/>
            <p:nvPr/>
          </p:nvSpPr>
          <p:spPr>
            <a:xfrm>
              <a:off x="8992124" y="3779004"/>
              <a:ext cx="2698900" cy="13475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</a:pPr>
              <a:r>
                <a:rPr lang="ko-KR" altLang="en-US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우리 주변에서 볼 수 있는 통신사를 통해 디지털 소외계층의 교육 장소로 이용하고</a:t>
              </a:r>
              <a:r>
                <a:rPr lang="en-US" altLang="ko-KR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나아가 판매로 이어 서로의 시너지를 확보한다</a:t>
              </a:r>
              <a:r>
                <a:rPr lang="en-US" altLang="ko-KR" sz="14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.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48777C0-FAEF-4212-942B-F9844072382F}"/>
              </a:ext>
            </a:extLst>
          </p:cNvPr>
          <p:cNvSpPr txBox="1"/>
          <p:nvPr/>
        </p:nvSpPr>
        <p:spPr>
          <a:xfrm>
            <a:off x="361108" y="439261"/>
            <a:ext cx="5322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03. </a:t>
            </a:r>
            <a:r>
              <a:rPr lang="ko-KR" altLang="en-US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도출</a:t>
            </a:r>
            <a:endParaRPr lang="en-US" altLang="ko-KR" sz="20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757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5333CD-43D8-492B-A2CD-45FD528E1FDC}"/>
              </a:ext>
            </a:extLst>
          </p:cNvPr>
          <p:cNvSpPr txBox="1"/>
          <p:nvPr/>
        </p:nvSpPr>
        <p:spPr>
          <a:xfrm>
            <a:off x="361108" y="439261"/>
            <a:ext cx="5322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03. 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도출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_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통신사와 협력을 통해 이뤄내는 시너지  </a:t>
            </a:r>
            <a:endParaRPr lang="en-US" altLang="ko-KR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3" name="Picture 2" descr="https://blogfiles.pstatic.net/20130406_155/bikely_1365239766902ETbIN_JPEG/%BD%BA%C7%C7%B5%E5_0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468" y="2053485"/>
            <a:ext cx="4129004" cy="27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FBDF9B69-2060-4BDD-911A-673C794B1EA2}"/>
              </a:ext>
            </a:extLst>
          </p:cNvPr>
          <p:cNvGrpSpPr/>
          <p:nvPr/>
        </p:nvGrpSpPr>
        <p:grpSpPr>
          <a:xfrm>
            <a:off x="6508379" y="900926"/>
            <a:ext cx="5082765" cy="5347759"/>
            <a:chOff x="6410389" y="1036320"/>
            <a:chExt cx="5082765" cy="5347759"/>
          </a:xfrm>
        </p:grpSpPr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48E9D99-9EC0-4929-8CE5-91096C1C2D46}"/>
                </a:ext>
              </a:extLst>
            </p:cNvPr>
            <p:cNvSpPr/>
            <p:nvPr/>
          </p:nvSpPr>
          <p:spPr>
            <a:xfrm>
              <a:off x="6410389" y="1036320"/>
              <a:ext cx="5082765" cy="5347759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E15DBFA6-FC64-481F-B99A-0DCE06A17123}"/>
                </a:ext>
              </a:extLst>
            </p:cNvPr>
            <p:cNvGrpSpPr/>
            <p:nvPr/>
          </p:nvGrpSpPr>
          <p:grpSpPr>
            <a:xfrm>
              <a:off x="6572105" y="1261504"/>
              <a:ext cx="4769692" cy="4991198"/>
              <a:chOff x="637519" y="1059061"/>
              <a:chExt cx="4769692" cy="4991198"/>
            </a:xfrm>
          </p:grpSpPr>
          <p:grpSp>
            <p:nvGrpSpPr>
              <p:cNvPr id="138" name="그룹 137">
                <a:extLst>
                  <a:ext uri="{FF2B5EF4-FFF2-40B4-BE49-F238E27FC236}">
                    <a16:creationId xmlns:a16="http://schemas.microsoft.com/office/drawing/2014/main" id="{3B1B99FE-9CC6-498B-82ED-E1EC98B4EBCF}"/>
                  </a:ext>
                </a:extLst>
              </p:cNvPr>
              <p:cNvGrpSpPr/>
              <p:nvPr/>
            </p:nvGrpSpPr>
            <p:grpSpPr>
              <a:xfrm>
                <a:off x="637519" y="1686560"/>
                <a:ext cx="4769692" cy="4363699"/>
                <a:chOff x="422068" y="1818640"/>
                <a:chExt cx="4769692" cy="4363699"/>
              </a:xfrm>
            </p:grpSpPr>
            <p:grpSp>
              <p:nvGrpSpPr>
                <p:cNvPr id="140" name="그룹 139">
                  <a:extLst>
                    <a:ext uri="{FF2B5EF4-FFF2-40B4-BE49-F238E27FC236}">
                      <a16:creationId xmlns:a16="http://schemas.microsoft.com/office/drawing/2014/main" id="{CCE5922C-51F3-4696-84EE-5620A1647FC4}"/>
                    </a:ext>
                  </a:extLst>
                </p:cNvPr>
                <p:cNvGrpSpPr/>
                <p:nvPr/>
              </p:nvGrpSpPr>
              <p:grpSpPr>
                <a:xfrm>
                  <a:off x="422068" y="2143760"/>
                  <a:ext cx="4769692" cy="3413760"/>
                  <a:chOff x="422068" y="2143760"/>
                  <a:chExt cx="4769692" cy="3413760"/>
                </a:xfrm>
              </p:grpSpPr>
              <p:sp>
                <p:nvSpPr>
                  <p:cNvPr id="151" name="직사각형 150">
                    <a:extLst>
                      <a:ext uri="{FF2B5EF4-FFF2-40B4-BE49-F238E27FC236}">
                        <a16:creationId xmlns:a16="http://schemas.microsoft.com/office/drawing/2014/main" id="{8ACE8F30-BC41-4320-85CF-C4E6FAEBEBA3}"/>
                      </a:ext>
                    </a:extLst>
                  </p:cNvPr>
                  <p:cNvSpPr/>
                  <p:nvPr/>
                </p:nvSpPr>
                <p:spPr>
                  <a:xfrm>
                    <a:off x="762000" y="2143760"/>
                    <a:ext cx="540000" cy="3413760"/>
                  </a:xfrm>
                  <a:prstGeom prst="rect">
                    <a:avLst/>
                  </a:prstGeom>
                  <a:solidFill>
                    <a:srgbClr val="F8766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2" name="직사각형 151">
                    <a:extLst>
                      <a:ext uri="{FF2B5EF4-FFF2-40B4-BE49-F238E27FC236}">
                        <a16:creationId xmlns:a16="http://schemas.microsoft.com/office/drawing/2014/main" id="{11F6600A-5825-4D9E-9E61-111742CB7144}"/>
                      </a:ext>
                    </a:extLst>
                  </p:cNvPr>
                  <p:cNvSpPr/>
                  <p:nvPr/>
                </p:nvSpPr>
                <p:spPr>
                  <a:xfrm>
                    <a:off x="1635820" y="2458720"/>
                    <a:ext cx="540000" cy="3098800"/>
                  </a:xfrm>
                  <a:prstGeom prst="rect">
                    <a:avLst/>
                  </a:prstGeom>
                  <a:solidFill>
                    <a:srgbClr val="B79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3" name="직사각형 152">
                    <a:extLst>
                      <a:ext uri="{FF2B5EF4-FFF2-40B4-BE49-F238E27FC236}">
                        <a16:creationId xmlns:a16="http://schemas.microsoft.com/office/drawing/2014/main" id="{3991F146-371C-417D-965D-E5E3A91D48E5}"/>
                      </a:ext>
                    </a:extLst>
                  </p:cNvPr>
                  <p:cNvSpPr/>
                  <p:nvPr/>
                </p:nvSpPr>
                <p:spPr>
                  <a:xfrm>
                    <a:off x="2509640" y="3044684"/>
                    <a:ext cx="540000" cy="2512836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4" name="직사각형 153">
                    <a:extLst>
                      <a:ext uri="{FF2B5EF4-FFF2-40B4-BE49-F238E27FC236}">
                        <a16:creationId xmlns:a16="http://schemas.microsoft.com/office/drawing/2014/main" id="{B12DD12C-B11A-4F5F-A24A-9626BB6EE454}"/>
                      </a:ext>
                    </a:extLst>
                  </p:cNvPr>
                  <p:cNvSpPr/>
                  <p:nvPr/>
                </p:nvSpPr>
                <p:spPr>
                  <a:xfrm>
                    <a:off x="3383460" y="4175760"/>
                    <a:ext cx="540000" cy="1381760"/>
                  </a:xfrm>
                  <a:prstGeom prst="rect">
                    <a:avLst/>
                  </a:prstGeom>
                  <a:solidFill>
                    <a:srgbClr val="00BA3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55" name="직사각형 154">
                    <a:extLst>
                      <a:ext uri="{FF2B5EF4-FFF2-40B4-BE49-F238E27FC236}">
                        <a16:creationId xmlns:a16="http://schemas.microsoft.com/office/drawing/2014/main" id="{11DAC847-7C9D-47D0-9005-53D35CE2D1AE}"/>
                      </a:ext>
                    </a:extLst>
                  </p:cNvPr>
                  <p:cNvSpPr/>
                  <p:nvPr/>
                </p:nvSpPr>
                <p:spPr>
                  <a:xfrm>
                    <a:off x="4257280" y="4460240"/>
                    <a:ext cx="540000" cy="1097280"/>
                  </a:xfrm>
                  <a:prstGeom prst="rect">
                    <a:avLst/>
                  </a:prstGeom>
                  <a:solidFill>
                    <a:srgbClr val="619C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cxnSp>
                <p:nvCxnSpPr>
                  <p:cNvPr id="156" name="직선 연결선 155">
                    <a:extLst>
                      <a:ext uri="{FF2B5EF4-FFF2-40B4-BE49-F238E27FC236}">
                        <a16:creationId xmlns:a16="http://schemas.microsoft.com/office/drawing/2014/main" id="{D09F23CC-40F4-46CD-A504-53DA867BE3CE}"/>
                      </a:ext>
                    </a:extLst>
                  </p:cNvPr>
                  <p:cNvCxnSpPr/>
                  <p:nvPr/>
                </p:nvCxnSpPr>
                <p:spPr>
                  <a:xfrm>
                    <a:off x="422068" y="5557520"/>
                    <a:ext cx="4769692" cy="0"/>
                  </a:xfrm>
                  <a:prstGeom prst="line">
                    <a:avLst/>
                  </a:prstGeom>
                  <a:ln w="28575">
                    <a:solidFill>
                      <a:srgbClr val="3D1C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A054EFA2-470F-4BE4-B9E4-4313F44440E1}"/>
                    </a:ext>
                  </a:extLst>
                </p:cNvPr>
                <p:cNvSpPr txBox="1"/>
                <p:nvPr/>
              </p:nvSpPr>
              <p:spPr>
                <a:xfrm>
                  <a:off x="701800" y="5659119"/>
                  <a:ext cx="70022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 dirty="0">
                      <a:latin typeface="08서울남산체 B" panose="02020603020101020101" pitchFamily="18" charset="-127"/>
                      <a:ea typeface="08서울남산체 B" panose="02020603020101020101" pitchFamily="18" charset="-127"/>
                    </a:rPr>
                    <a:t>핸드폰</a:t>
                  </a:r>
                  <a:endParaRPr lang="en-US" altLang="ko-KR" sz="14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endParaRPr>
                </a:p>
                <a:p>
                  <a:r>
                    <a:rPr lang="ko-KR" altLang="en-US" sz="1400" dirty="0">
                      <a:latin typeface="08서울남산체 B" panose="02020603020101020101" pitchFamily="18" charset="-127"/>
                      <a:ea typeface="08서울남산체 B" panose="02020603020101020101" pitchFamily="18" charset="-127"/>
                    </a:rPr>
                    <a:t>대리점</a:t>
                  </a:r>
                </a:p>
              </p:txBody>
            </p:sp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86E9E1B9-EEEC-4C1F-956D-AD08B0E02D83}"/>
                    </a:ext>
                  </a:extLst>
                </p:cNvPr>
                <p:cNvSpPr txBox="1"/>
                <p:nvPr/>
              </p:nvSpPr>
              <p:spPr>
                <a:xfrm>
                  <a:off x="1575620" y="5659119"/>
                  <a:ext cx="7002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 dirty="0">
                      <a:latin typeface="08서울남산체 B" panose="02020603020101020101" pitchFamily="18" charset="-127"/>
                      <a:ea typeface="08서울남산체 B" panose="02020603020101020101" pitchFamily="18" charset="-127"/>
                    </a:rPr>
                    <a:t>부동산</a:t>
                  </a:r>
                </a:p>
              </p:txBody>
            </p:sp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2D654B8A-32B5-4D76-A348-1B4D46E32471}"/>
                    </a:ext>
                  </a:extLst>
                </p:cNvPr>
                <p:cNvSpPr txBox="1"/>
                <p:nvPr/>
              </p:nvSpPr>
              <p:spPr>
                <a:xfrm>
                  <a:off x="2388890" y="5659119"/>
                  <a:ext cx="8738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 dirty="0">
                      <a:latin typeface="08서울남산체 B" panose="02020603020101020101" pitchFamily="18" charset="-127"/>
                      <a:ea typeface="08서울남산체 B" panose="02020603020101020101" pitchFamily="18" charset="-127"/>
                    </a:rPr>
                    <a:t>의료시설</a:t>
                  </a:r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E74E7570-6406-4F3D-A644-250CFD632A5C}"/>
                    </a:ext>
                  </a:extLst>
                </p:cNvPr>
                <p:cNvSpPr txBox="1"/>
                <p:nvPr/>
              </p:nvSpPr>
              <p:spPr>
                <a:xfrm>
                  <a:off x="3384630" y="5659119"/>
                  <a:ext cx="56931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>
                      <a:latin typeface="08서울남산체 B" panose="02020603020101020101" pitchFamily="18" charset="-127"/>
                      <a:ea typeface="08서울남산체 B" panose="02020603020101020101" pitchFamily="18" charset="-127"/>
                    </a:rPr>
                    <a:t>카페</a:t>
                  </a:r>
                  <a:endParaRPr lang="ko-KR" altLang="en-US" sz="14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endParaRPr>
                </a:p>
              </p:txBody>
            </p:sp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2EFDDF39-A91E-4815-9271-47045B34BCFF}"/>
                    </a:ext>
                  </a:extLst>
                </p:cNvPr>
                <p:cNvSpPr txBox="1"/>
                <p:nvPr/>
              </p:nvSpPr>
              <p:spPr>
                <a:xfrm>
                  <a:off x="4278770" y="5659119"/>
                  <a:ext cx="62011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>
                      <a:latin typeface="08서울남산체 B" panose="02020603020101020101" pitchFamily="18" charset="-127"/>
                      <a:ea typeface="08서울남산체 B" panose="02020603020101020101" pitchFamily="18" charset="-127"/>
                    </a:rPr>
                    <a:t>학원</a:t>
                  </a:r>
                  <a:endParaRPr lang="ko-KR" altLang="en-US" sz="14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endParaRPr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91E75DD0-12AC-448A-9D89-8FB13A6196AA}"/>
                    </a:ext>
                  </a:extLst>
                </p:cNvPr>
                <p:cNvSpPr txBox="1"/>
                <p:nvPr/>
              </p:nvSpPr>
              <p:spPr>
                <a:xfrm>
                  <a:off x="680720" y="1818640"/>
                  <a:ext cx="76200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>
                      <a:latin typeface="08서울남산체 B" panose="02020603020101020101" pitchFamily="18" charset="-127"/>
                      <a:ea typeface="08서울남산체 B" panose="02020603020101020101" pitchFamily="18" charset="-127"/>
                    </a:rPr>
                    <a:t>25724</a:t>
                  </a:r>
                  <a:endParaRPr lang="ko-KR" altLang="en-US" sz="16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endParaRPr>
                </a:p>
              </p:txBody>
            </p:sp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E63AEBC9-0FCA-4A7E-B5D4-BEE3A3190E62}"/>
                    </a:ext>
                  </a:extLst>
                </p:cNvPr>
                <p:cNvSpPr txBox="1"/>
                <p:nvPr/>
              </p:nvSpPr>
              <p:spPr>
                <a:xfrm>
                  <a:off x="1544730" y="2126714"/>
                  <a:ext cx="76200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>
                      <a:latin typeface="08서울남산체 B" panose="02020603020101020101" pitchFamily="18" charset="-127"/>
                      <a:ea typeface="08서울남산체 B" panose="02020603020101020101" pitchFamily="18" charset="-127"/>
                    </a:rPr>
                    <a:t>24712</a:t>
                  </a:r>
                  <a:endParaRPr lang="ko-KR" altLang="en-US" sz="16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endParaRPr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948DCABC-C18F-49B3-8B7B-722275019539}"/>
                    </a:ext>
                  </a:extLst>
                </p:cNvPr>
                <p:cNvSpPr txBox="1"/>
                <p:nvPr/>
              </p:nvSpPr>
              <p:spPr>
                <a:xfrm>
                  <a:off x="2429530" y="2711232"/>
                  <a:ext cx="76200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>
                      <a:latin typeface="08서울남산체 B" panose="02020603020101020101" pitchFamily="18" charset="-127"/>
                      <a:ea typeface="08서울남산체 B" panose="02020603020101020101" pitchFamily="18" charset="-127"/>
                    </a:rPr>
                    <a:t>21184</a:t>
                  </a:r>
                  <a:endParaRPr lang="ko-KR" altLang="en-US" sz="16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endParaRPr>
                </a:p>
              </p:txBody>
            </p:sp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9258A19F-4802-4F6A-9750-B5271DC994AE}"/>
                    </a:ext>
                  </a:extLst>
                </p:cNvPr>
                <p:cNvSpPr txBox="1"/>
                <p:nvPr/>
              </p:nvSpPr>
              <p:spPr>
                <a:xfrm>
                  <a:off x="3288285" y="3837208"/>
                  <a:ext cx="76200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>
                      <a:latin typeface="08서울남산체 B" panose="02020603020101020101" pitchFamily="18" charset="-127"/>
                      <a:ea typeface="08서울남산체 B" panose="02020603020101020101" pitchFamily="18" charset="-127"/>
                    </a:rPr>
                    <a:t>14724</a:t>
                  </a:r>
                  <a:endParaRPr lang="ko-KR" altLang="en-US" sz="16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endParaRPr>
                </a:p>
              </p:txBody>
            </p:sp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D433F404-C3C4-4599-AA1C-FC769315AA7A}"/>
                    </a:ext>
                  </a:extLst>
                </p:cNvPr>
                <p:cNvSpPr txBox="1"/>
                <p:nvPr/>
              </p:nvSpPr>
              <p:spPr>
                <a:xfrm>
                  <a:off x="4197665" y="4124216"/>
                  <a:ext cx="76200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>
                      <a:latin typeface="08서울남산체 B" panose="02020603020101020101" pitchFamily="18" charset="-127"/>
                      <a:ea typeface="08서울남산체 B" panose="02020603020101020101" pitchFamily="18" charset="-127"/>
                    </a:rPr>
                    <a:t>14080</a:t>
                  </a:r>
                  <a:endParaRPr lang="ko-KR" altLang="en-US" sz="16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endParaRPr>
                </a:p>
              </p:txBody>
            </p:sp>
          </p:grp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821858C-64CC-466A-A07B-D0D7D57AB009}"/>
                  </a:ext>
                </a:extLst>
              </p:cNvPr>
              <p:cNvSpPr txBox="1"/>
              <p:nvPr/>
            </p:nvSpPr>
            <p:spPr>
              <a:xfrm>
                <a:off x="799235" y="1059061"/>
                <a:ext cx="31614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&lt;</a:t>
                </a:r>
                <a:r>
                  <a:rPr lang="ko-KR" altLang="en-US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전국 생활편의시설 수</a:t>
                </a:r>
                <a:r>
                  <a:rPr lang="en-US" altLang="ko-KR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, 2018&gt;</a:t>
                </a:r>
                <a:r>
                  <a:rPr lang="ko-KR" altLang="en-US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  </a:t>
                </a:r>
              </a:p>
            </p:txBody>
          </p:sp>
        </p:grpSp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B7AA3CA3-1E1B-4780-9D15-5A80E862DCBC}"/>
              </a:ext>
            </a:extLst>
          </p:cNvPr>
          <p:cNvSpPr/>
          <p:nvPr/>
        </p:nvSpPr>
        <p:spPr>
          <a:xfrm>
            <a:off x="6892732" y="1720626"/>
            <a:ext cx="778105" cy="4430490"/>
          </a:xfrm>
          <a:prstGeom prst="rect">
            <a:avLst/>
          </a:prstGeom>
          <a:noFill/>
          <a:ln w="38100">
            <a:solidFill>
              <a:srgbClr val="FA2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34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F852134-B2DD-4634-B131-CA171930CC11}"/>
              </a:ext>
            </a:extLst>
          </p:cNvPr>
          <p:cNvGrpSpPr/>
          <p:nvPr/>
        </p:nvGrpSpPr>
        <p:grpSpPr>
          <a:xfrm>
            <a:off x="0" y="0"/>
            <a:ext cx="12196514" cy="6858000"/>
            <a:chOff x="0" y="0"/>
            <a:chExt cx="12196514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A37C633-DAF5-4E05-A7A1-A5F4AD48672D}"/>
                </a:ext>
              </a:extLst>
            </p:cNvPr>
            <p:cNvGrpSpPr/>
            <p:nvPr/>
          </p:nvGrpSpPr>
          <p:grpSpPr>
            <a:xfrm>
              <a:off x="0" y="0"/>
              <a:ext cx="12196514" cy="6858000"/>
              <a:chOff x="5283" y="0"/>
              <a:chExt cx="12196514" cy="6858000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021719E-7F42-4F49-8FEA-46C25E9CC9C5}"/>
                  </a:ext>
                </a:extLst>
              </p:cNvPr>
              <p:cNvSpPr/>
              <p:nvPr/>
            </p:nvSpPr>
            <p:spPr>
              <a:xfrm>
                <a:off x="5283" y="0"/>
                <a:ext cx="12196514" cy="6858000"/>
              </a:xfrm>
              <a:prstGeom prst="rect">
                <a:avLst/>
              </a:prstGeom>
              <a:solidFill>
                <a:schemeClr val="tx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F69B69-64B0-4560-8561-8383DC29AD7D}"/>
                  </a:ext>
                </a:extLst>
              </p:cNvPr>
              <p:cNvSpPr txBox="1"/>
              <p:nvPr/>
            </p:nvSpPr>
            <p:spPr>
              <a:xfrm>
                <a:off x="361107" y="439260"/>
                <a:ext cx="53225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03. </a:t>
                </a:r>
                <a:r>
                  <a:rPr lang="ko-KR" altLang="en-US" sz="24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도출</a:t>
                </a:r>
                <a:r>
                  <a:rPr lang="en-US" altLang="ko-KR" sz="24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_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통신사와 협력을 통해 이뤄내는 시너지  </a:t>
                </a:r>
                <a:endParaRPr lang="en-US" altLang="ko-KR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</p:txBody>
          </p:sp>
        </p:grp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5A1875E-E4D1-41AC-BC41-D7C9371BB075}"/>
                </a:ext>
              </a:extLst>
            </p:cNvPr>
            <p:cNvSpPr/>
            <p:nvPr/>
          </p:nvSpPr>
          <p:spPr>
            <a:xfrm>
              <a:off x="638000" y="2666295"/>
              <a:ext cx="1800000" cy="1800000"/>
            </a:xfrm>
            <a:prstGeom prst="ellipse">
              <a:avLst/>
            </a:prstGeom>
            <a:solidFill>
              <a:srgbClr val="FFF5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3D1C00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A0A14C4-A086-481E-B02E-285BE859470C}"/>
                </a:ext>
              </a:extLst>
            </p:cNvPr>
            <p:cNvSpPr txBox="1"/>
            <p:nvPr/>
          </p:nvSpPr>
          <p:spPr>
            <a:xfrm>
              <a:off x="755039" y="3183859"/>
              <a:ext cx="1565922" cy="830997"/>
            </a:xfrm>
            <a:prstGeom prst="rect">
              <a:avLst/>
            </a:prstGeom>
            <a:solidFill>
              <a:srgbClr val="FFF5C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3D1C00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SK </a:t>
              </a:r>
              <a:r>
                <a:rPr lang="ko-KR" altLang="en-US" sz="2400" dirty="0">
                  <a:solidFill>
                    <a:srgbClr val="3D1C00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텔레콤</a:t>
              </a:r>
              <a:endParaRPr lang="en-US" altLang="ko-KR" sz="2400" dirty="0">
                <a:solidFill>
                  <a:srgbClr val="3D1C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algn="ctr"/>
              <a:r>
                <a:rPr lang="en-US" altLang="ko-KR" sz="2400" dirty="0">
                  <a:solidFill>
                    <a:srgbClr val="3D1C00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55</a:t>
              </a:r>
              <a:r>
                <a:rPr lang="ko-KR" altLang="en-US" sz="2400" dirty="0">
                  <a:solidFill>
                    <a:srgbClr val="3D1C00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만명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73AA8C0-81CD-47EE-9FE3-1E92B9370592}"/>
                </a:ext>
              </a:extLst>
            </p:cNvPr>
            <p:cNvSpPr/>
            <p:nvPr/>
          </p:nvSpPr>
          <p:spPr>
            <a:xfrm>
              <a:off x="2804733" y="2666295"/>
              <a:ext cx="1800000" cy="1800000"/>
            </a:xfrm>
            <a:prstGeom prst="ellipse">
              <a:avLst/>
            </a:prstGeom>
            <a:solidFill>
              <a:srgbClr val="FFF5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3D1C0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42A64E9-4489-40CA-80CE-CDBAAB4F69DA}"/>
                </a:ext>
              </a:extLst>
            </p:cNvPr>
            <p:cNvSpPr txBox="1"/>
            <p:nvPr/>
          </p:nvSpPr>
          <p:spPr>
            <a:xfrm>
              <a:off x="2921772" y="3150796"/>
              <a:ext cx="1565922" cy="830997"/>
            </a:xfrm>
            <a:prstGeom prst="rect">
              <a:avLst/>
            </a:prstGeom>
            <a:solidFill>
              <a:srgbClr val="FFF5C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3D1C00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LG</a:t>
              </a:r>
            </a:p>
            <a:p>
              <a:pPr algn="ctr"/>
              <a:r>
                <a:rPr lang="en-US" altLang="ko-KR" sz="2400" dirty="0">
                  <a:solidFill>
                    <a:srgbClr val="3D1C00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43</a:t>
              </a:r>
              <a:r>
                <a:rPr lang="ko-KR" altLang="en-US" sz="2400" dirty="0">
                  <a:solidFill>
                    <a:srgbClr val="3D1C00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만명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DCBFF0-8EED-40DD-BC28-8CC18F67AACF}"/>
                </a:ext>
              </a:extLst>
            </p:cNvPr>
            <p:cNvSpPr txBox="1"/>
            <p:nvPr/>
          </p:nvSpPr>
          <p:spPr>
            <a:xfrm>
              <a:off x="608350" y="4969528"/>
              <a:ext cx="4079367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유지비용 연간 </a:t>
              </a:r>
              <a:r>
                <a:rPr lang="en-US" altLang="ko-KR" sz="2800" b="1" dirty="0">
                  <a:solidFill>
                    <a:srgbClr val="FA2A00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1000</a:t>
              </a:r>
              <a:r>
                <a:rPr lang="ko-KR" altLang="en-US" sz="2800" b="1" dirty="0">
                  <a:solidFill>
                    <a:srgbClr val="FA2A00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억</a:t>
              </a:r>
              <a:r>
                <a:rPr lang="ko-KR" altLang="en-US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손실</a:t>
              </a:r>
              <a:endPara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(</a:t>
              </a:r>
              <a:r>
                <a:rPr lang="ko-KR" altLang="en-US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망 유지보수</a:t>
              </a:r>
              <a:r>
                <a:rPr lang="en-US" altLang="ko-KR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 2G </a:t>
              </a:r>
              <a:r>
                <a:rPr lang="ko-KR" altLang="en-US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시스템 운용</a:t>
              </a:r>
              <a:r>
                <a:rPr lang="en-US" altLang="ko-KR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인건비 등</a:t>
              </a:r>
              <a:r>
                <a:rPr lang="en-US" altLang="ko-KR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)</a:t>
              </a:r>
              <a:endPara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0FDED5-5615-408E-8BC4-A4C48C5ECFB6}"/>
                </a:ext>
              </a:extLst>
            </p:cNvPr>
            <p:cNvSpPr txBox="1"/>
            <p:nvPr/>
          </p:nvSpPr>
          <p:spPr>
            <a:xfrm>
              <a:off x="608350" y="1910865"/>
              <a:ext cx="40793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2020</a:t>
              </a:r>
              <a:r>
                <a:rPr lang="ko-KR" altLang="en-US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년 </a:t>
              </a:r>
              <a:r>
                <a:rPr lang="en-US" altLang="ko-KR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3</a:t>
              </a:r>
              <a:r>
                <a:rPr lang="ko-KR" altLang="en-US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월 기준 </a:t>
              </a:r>
              <a:r>
                <a:rPr lang="en-US" altLang="ko-KR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2G  </a:t>
              </a:r>
              <a:r>
                <a:rPr lang="ko-KR" altLang="en-US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사용자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9681A8-F930-467A-8324-4F50862CE6BB}"/>
              </a:ext>
            </a:extLst>
          </p:cNvPr>
          <p:cNvGrpSpPr/>
          <p:nvPr/>
        </p:nvGrpSpPr>
        <p:grpSpPr>
          <a:xfrm>
            <a:off x="5086650" y="1954788"/>
            <a:ext cx="6751499" cy="3503256"/>
            <a:chOff x="4924935" y="2036797"/>
            <a:chExt cx="6751499" cy="350325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82A3BE4-4F29-4B00-9C22-DF1B92B98095}"/>
                </a:ext>
              </a:extLst>
            </p:cNvPr>
            <p:cNvSpPr txBox="1"/>
            <p:nvPr/>
          </p:nvSpPr>
          <p:spPr>
            <a:xfrm>
              <a:off x="5591050" y="3196963"/>
              <a:ext cx="1387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조선일보명조" pitchFamily="18" charset="-127"/>
                </a:rPr>
                <a:t>W </a:t>
              </a:r>
              <a:r>
                <a:rPr lang="en-US" altLang="ko-KR" spc="-180" dirty="0" err="1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조선일보명조" pitchFamily="18" charset="-127"/>
                </a:rPr>
                <a:t>i</a:t>
              </a:r>
              <a:r>
                <a:rPr lang="en-US" altLang="ko-KR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조선일보명조" pitchFamily="18" charset="-127"/>
                </a:rPr>
                <a:t> n – W </a:t>
              </a:r>
              <a:r>
                <a:rPr lang="en-US" altLang="ko-KR" spc="-180" dirty="0" err="1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조선일보명조" pitchFamily="18" charset="-127"/>
                </a:rPr>
                <a:t>i</a:t>
              </a:r>
              <a:r>
                <a:rPr lang="en-US" altLang="ko-KR" spc="-18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조선일보명조" pitchFamily="18" charset="-127"/>
                </a:rPr>
                <a:t> n</a:t>
              </a:r>
              <a:endParaRPr lang="ko-KR" altLang="en-US" spc="-18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08서울남산체 B" panose="02020603020101020101" pitchFamily="18" charset="-127"/>
                <a:ea typeface="08서울남산체 B" panose="02020603020101020101" pitchFamily="18" charset="-127"/>
                <a:cs typeface="조선일보명조" pitchFamily="18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D40372D-EB6D-4BC3-9FE2-953EB711ABE6}"/>
                </a:ext>
              </a:extLst>
            </p:cNvPr>
            <p:cNvGrpSpPr/>
            <p:nvPr/>
          </p:nvGrpSpPr>
          <p:grpSpPr>
            <a:xfrm>
              <a:off x="4924935" y="2607944"/>
              <a:ext cx="936104" cy="2220788"/>
              <a:chOff x="2555211" y="2506943"/>
              <a:chExt cx="936104" cy="2220788"/>
            </a:xfrm>
          </p:grpSpPr>
          <p:sp>
            <p:nvSpPr>
              <p:cNvPr id="24" name="원형 화살표 8">
                <a:extLst>
                  <a:ext uri="{FF2B5EF4-FFF2-40B4-BE49-F238E27FC236}">
                    <a16:creationId xmlns:a16="http://schemas.microsoft.com/office/drawing/2014/main" id="{C799B6D6-CCE2-44D2-B4DA-180E8572F02B}"/>
                  </a:ext>
                </a:extLst>
              </p:cNvPr>
              <p:cNvSpPr/>
              <p:nvPr/>
            </p:nvSpPr>
            <p:spPr>
              <a:xfrm rot="14400000" flipH="1">
                <a:off x="2555211" y="2506943"/>
                <a:ext cx="936104" cy="936104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6244875"/>
                  <a:gd name="adj5" fmla="val 12500"/>
                </a:avLst>
              </a:prstGeom>
              <a:gradFill>
                <a:gsLst>
                  <a:gs pos="0">
                    <a:srgbClr val="FA2A00"/>
                  </a:gs>
                  <a:gs pos="100000">
                    <a:srgbClr val="FA2A00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</p:txBody>
          </p:sp>
          <p:sp>
            <p:nvSpPr>
              <p:cNvPr id="25" name="원형 화살표 9">
                <a:extLst>
                  <a:ext uri="{FF2B5EF4-FFF2-40B4-BE49-F238E27FC236}">
                    <a16:creationId xmlns:a16="http://schemas.microsoft.com/office/drawing/2014/main" id="{748A62B0-0CFD-4A59-BB68-8A8804410549}"/>
                  </a:ext>
                </a:extLst>
              </p:cNvPr>
              <p:cNvSpPr/>
              <p:nvPr/>
            </p:nvSpPr>
            <p:spPr>
              <a:xfrm rot="7200000" flipH="1" flipV="1">
                <a:off x="2555211" y="3791627"/>
                <a:ext cx="936104" cy="936104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6244875"/>
                  <a:gd name="adj5" fmla="val 12500"/>
                </a:avLst>
              </a:prstGeom>
              <a:gradFill>
                <a:gsLst>
                  <a:gs pos="0">
                    <a:srgbClr val="FA2A00"/>
                  </a:gs>
                  <a:gs pos="100000">
                    <a:srgbClr val="FA2A00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</p:txBody>
          </p:sp>
          <p:sp>
            <p:nvSpPr>
              <p:cNvPr id="26" name="왼쪽 화살표 10">
                <a:extLst>
                  <a:ext uri="{FF2B5EF4-FFF2-40B4-BE49-F238E27FC236}">
                    <a16:creationId xmlns:a16="http://schemas.microsoft.com/office/drawing/2014/main" id="{0D880421-EC21-4C36-A884-2B99B571AACD}"/>
                  </a:ext>
                </a:extLst>
              </p:cNvPr>
              <p:cNvSpPr/>
              <p:nvPr/>
            </p:nvSpPr>
            <p:spPr>
              <a:xfrm rot="10800000">
                <a:off x="2729708" y="3494051"/>
                <a:ext cx="542553" cy="252562"/>
              </a:xfrm>
              <a:prstGeom prst="leftArrow">
                <a:avLst/>
              </a:prstGeom>
              <a:gradFill>
                <a:gsLst>
                  <a:gs pos="0">
                    <a:srgbClr val="FA2A00"/>
                  </a:gs>
                  <a:gs pos="100000">
                    <a:srgbClr val="FA2A00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61EC1A7-556C-4BEE-B190-3192F7C63CC9}"/>
                </a:ext>
              </a:extLst>
            </p:cNvPr>
            <p:cNvGrpSpPr/>
            <p:nvPr/>
          </p:nvGrpSpPr>
          <p:grpSpPr>
            <a:xfrm>
              <a:off x="5855711" y="3633092"/>
              <a:ext cx="889302" cy="187528"/>
              <a:chOff x="4197560" y="3497255"/>
              <a:chExt cx="889302" cy="187528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C863FFFF-F2A6-40EF-894B-1120887702A5}"/>
                  </a:ext>
                </a:extLst>
              </p:cNvPr>
              <p:cNvSpPr/>
              <p:nvPr/>
            </p:nvSpPr>
            <p:spPr>
              <a:xfrm rot="5400000">
                <a:off x="4184627" y="3510188"/>
                <a:ext cx="187528" cy="16166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382C3A40-2B43-4FF3-A5B0-0AA051C0C6A1}"/>
                  </a:ext>
                </a:extLst>
              </p:cNvPr>
              <p:cNvSpPr/>
              <p:nvPr/>
            </p:nvSpPr>
            <p:spPr>
              <a:xfrm rot="5400000">
                <a:off x="4427173" y="3510188"/>
                <a:ext cx="187528" cy="16166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</p:txBody>
          </p:sp>
          <p:sp>
            <p:nvSpPr>
              <p:cNvPr id="22" name="이등변 삼각형 21">
                <a:extLst>
                  <a:ext uri="{FF2B5EF4-FFF2-40B4-BE49-F238E27FC236}">
                    <a16:creationId xmlns:a16="http://schemas.microsoft.com/office/drawing/2014/main" id="{45A9F151-3A6F-414A-B38B-5BC95C7D3DB0}"/>
                  </a:ext>
                </a:extLst>
              </p:cNvPr>
              <p:cNvSpPr/>
              <p:nvPr/>
            </p:nvSpPr>
            <p:spPr>
              <a:xfrm rot="5400000">
                <a:off x="4669719" y="3510188"/>
                <a:ext cx="187528" cy="16166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</p:txBody>
          </p:sp>
          <p:sp>
            <p:nvSpPr>
              <p:cNvPr id="23" name="이등변 삼각형 22">
                <a:extLst>
                  <a:ext uri="{FF2B5EF4-FFF2-40B4-BE49-F238E27FC236}">
                    <a16:creationId xmlns:a16="http://schemas.microsoft.com/office/drawing/2014/main" id="{AB737942-0A72-40E9-AC9D-346B3F5DD9AF}"/>
                  </a:ext>
                </a:extLst>
              </p:cNvPr>
              <p:cNvSpPr/>
              <p:nvPr/>
            </p:nvSpPr>
            <p:spPr>
              <a:xfrm rot="5400000">
                <a:off x="4912267" y="3510188"/>
                <a:ext cx="187528" cy="16166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D0867BC-0D5B-4337-BC04-2A074707D636}"/>
                </a:ext>
              </a:extLst>
            </p:cNvPr>
            <p:cNvSpPr/>
            <p:nvPr/>
          </p:nvSpPr>
          <p:spPr>
            <a:xfrm>
              <a:off x="7064448" y="2036797"/>
              <a:ext cx="4611986" cy="1665216"/>
            </a:xfrm>
            <a:prstGeom prst="rect">
              <a:avLst/>
            </a:prstGeom>
            <a:solidFill>
              <a:srgbClr val="FA2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08667D3-B1F8-416E-AD22-BF4F027395C2}"/>
                </a:ext>
              </a:extLst>
            </p:cNvPr>
            <p:cNvSpPr/>
            <p:nvPr/>
          </p:nvSpPr>
          <p:spPr>
            <a:xfrm>
              <a:off x="7064448" y="3981793"/>
              <a:ext cx="4611986" cy="1558260"/>
            </a:xfrm>
            <a:prstGeom prst="rect">
              <a:avLst/>
            </a:prstGeom>
            <a:solidFill>
              <a:srgbClr val="FA2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AD7517-4D0D-4ACF-89F1-C9D016E8CD67}"/>
                </a:ext>
              </a:extLst>
            </p:cNvPr>
            <p:cNvSpPr txBox="1"/>
            <p:nvPr/>
          </p:nvSpPr>
          <p:spPr>
            <a:xfrm>
              <a:off x="7160816" y="4128796"/>
              <a:ext cx="44468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/>
              <a:r>
                <a:rPr lang="en-US" altLang="ko-KR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조선일보명조" pitchFamily="18" charset="-127"/>
                </a:rPr>
                <a:t>{</a:t>
              </a:r>
              <a:r>
                <a:rPr lang="ko-KR" altLang="en-US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조선일보명조" pitchFamily="18" charset="-127"/>
                </a:rPr>
                <a:t>노년층</a:t>
              </a:r>
              <a:r>
                <a:rPr lang="en-US" altLang="ko-KR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조선일보명조" pitchFamily="18" charset="-127"/>
                </a:rPr>
                <a:t>} </a:t>
              </a:r>
            </a:p>
            <a:p>
              <a:r>
                <a:rPr lang="ko-KR" altLang="en-US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조선일보명조" pitchFamily="18" charset="-127"/>
                </a:rPr>
                <a:t>집 근처에서 쉽게 볼 수 있는 통신사 대리점을 통해 접근성을 향상하고</a:t>
              </a:r>
              <a:r>
                <a:rPr lang="en-US" altLang="ko-KR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조선일보명조" pitchFamily="18" charset="-127"/>
                </a:rPr>
                <a:t>, </a:t>
              </a:r>
              <a:r>
                <a:rPr lang="ko-KR" altLang="en-US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조선일보명조" pitchFamily="18" charset="-127"/>
                </a:rPr>
                <a:t>본인이 몰랐던 스마트폰의 사용법에 대해 알 수 있다</a:t>
              </a:r>
              <a:r>
                <a:rPr lang="en-US" altLang="ko-KR" spc="-1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조선일보명조" pitchFamily="18" charset="-127"/>
                </a:rPr>
                <a:t>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C93096-C99D-410D-8541-114D509A8698}"/>
                </a:ext>
              </a:extLst>
            </p:cNvPr>
            <p:cNvSpPr txBox="1"/>
            <p:nvPr/>
          </p:nvSpPr>
          <p:spPr>
            <a:xfrm>
              <a:off x="7160816" y="2106971"/>
              <a:ext cx="441925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{</a:t>
              </a:r>
              <a:r>
                <a:rPr lang="ko-KR" altLang="en-US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기업</a:t>
              </a:r>
              <a:r>
                <a:rPr lang="en-US" altLang="ko-KR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}</a:t>
              </a:r>
            </a:p>
            <a:p>
              <a:r>
                <a:rPr lang="ko-KR" altLang="en-US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기존 </a:t>
              </a:r>
              <a:r>
                <a:rPr lang="en-US" altLang="ko-KR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2G </a:t>
              </a:r>
              <a:r>
                <a:rPr lang="ko-KR" altLang="en-US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사용자들에게 스마트폰에 대한 교육을 제공하여 자연스럽게 스마트폰으로 시선을 돌려 </a:t>
              </a:r>
              <a:r>
                <a:rPr lang="en-US" altLang="ko-KR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2G </a:t>
              </a:r>
              <a:r>
                <a:rPr lang="ko-KR" altLang="en-US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서비스를 줄여 기업의 </a:t>
              </a:r>
              <a:r>
                <a:rPr lang="en-US" altLang="ko-KR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2G</a:t>
              </a:r>
              <a:r>
                <a:rPr lang="ko-KR" altLang="en-US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에 대한 유지비용을 절감한다</a:t>
              </a:r>
              <a:r>
                <a:rPr lang="en-US" altLang="ko-KR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.</a:t>
              </a:r>
              <a:r>
                <a:rPr lang="ko-KR" altLang="en-US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813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http://blogfiles.naver.net/20120205_27/banzida_13284263082431jirn_JPEG/%C8%AD%C0%CC%C6%C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94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-1" y="-678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669706" y="2664375"/>
            <a:ext cx="2952001" cy="1798732"/>
            <a:chOff x="520610" y="3142279"/>
            <a:chExt cx="2952001" cy="1798732"/>
          </a:xfrm>
        </p:grpSpPr>
        <p:grpSp>
          <p:nvGrpSpPr>
            <p:cNvPr id="7" name="그룹 6"/>
            <p:cNvGrpSpPr/>
            <p:nvPr/>
          </p:nvGrpSpPr>
          <p:grpSpPr>
            <a:xfrm>
              <a:off x="520611" y="3142279"/>
              <a:ext cx="2952000" cy="354072"/>
              <a:chOff x="664625" y="3142279"/>
              <a:chExt cx="2952000" cy="354072"/>
            </a:xfrm>
          </p:grpSpPr>
          <p:sp>
            <p:nvSpPr>
              <p:cNvPr id="14" name="모서리가 둥근 직사각형 13"/>
              <p:cNvSpPr/>
              <p:nvPr/>
            </p:nvSpPr>
            <p:spPr>
              <a:xfrm>
                <a:off x="664625" y="3142279"/>
                <a:ext cx="2952000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ko-KR" altLang="en-US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조선일보명조" pitchFamily="18" charset="-127"/>
                  </a:rPr>
                  <a:t>컴퓨터</a:t>
                </a:r>
                <a:r>
                  <a:rPr lang="en-US" altLang="ko-KR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조선일보명조" pitchFamily="18" charset="-127"/>
                  </a:rPr>
                  <a:t>, </a:t>
                </a:r>
                <a:r>
                  <a:rPr lang="ko-KR" altLang="en-US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조선일보명조" pitchFamily="18" charset="-127"/>
                  </a:rPr>
                  <a:t>스마트폰에 국한된 교육</a:t>
                </a:r>
                <a:endPara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15" name="타원 14"/>
              <p:cNvSpPr/>
              <p:nvPr/>
            </p:nvSpPr>
            <p:spPr>
              <a:xfrm>
                <a:off x="707100" y="3176286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1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520610" y="3864609"/>
              <a:ext cx="2880000" cy="354072"/>
              <a:chOff x="520610" y="3864609"/>
              <a:chExt cx="3067850" cy="354072"/>
            </a:xfrm>
          </p:grpSpPr>
          <p:sp>
            <p:nvSpPr>
              <p:cNvPr id="12" name="모서리가 둥근 직사각형 11"/>
              <p:cNvSpPr/>
              <p:nvPr/>
            </p:nvSpPr>
            <p:spPr>
              <a:xfrm>
                <a:off x="520610" y="3864609"/>
                <a:ext cx="3067850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ko-KR" altLang="en-US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조선일보명조" pitchFamily="18" charset="-127"/>
                  </a:rPr>
                  <a:t>곧바로 피드백을 받기 힘듦</a:t>
                </a:r>
                <a:endPara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563085" y="3900378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2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520610" y="4586939"/>
              <a:ext cx="2880000" cy="354072"/>
              <a:chOff x="705544" y="2060848"/>
              <a:chExt cx="2880000" cy="354072"/>
            </a:xfrm>
          </p:grpSpPr>
          <p:sp>
            <p:nvSpPr>
              <p:cNvPr id="10" name="모서리가 둥근 직사각형 9"/>
              <p:cNvSpPr/>
              <p:nvPr/>
            </p:nvSpPr>
            <p:spPr>
              <a:xfrm>
                <a:off x="705544" y="2060848"/>
                <a:ext cx="2880000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ko-KR" altLang="en-US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조선일보명조" pitchFamily="18" charset="-127"/>
                  </a:rPr>
                  <a:t>국한된 교육 장소</a:t>
                </a:r>
                <a:endPara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748020" y="2094855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3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</p:txBody>
          </p:sp>
        </p:grpSp>
      </p:grpSp>
      <p:sp>
        <p:nvSpPr>
          <p:cNvPr id="6" name="TextBox 5"/>
          <p:cNvSpPr txBox="1"/>
          <p:nvPr/>
        </p:nvSpPr>
        <p:spPr>
          <a:xfrm>
            <a:off x="834489" y="1880081"/>
            <a:ext cx="2550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조선일보명조" pitchFamily="18" charset="-127"/>
              </a:rPr>
              <a:t>{</a:t>
            </a:r>
            <a:r>
              <a:rPr lang="ko-KR" altLang="en-US" sz="2000" spc="-1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조선일보명조" pitchFamily="18" charset="-127"/>
              </a:rPr>
              <a:t>보완점 </a:t>
            </a:r>
            <a:r>
              <a:rPr lang="en-US" altLang="ko-KR" sz="2000" spc="-1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조선일보명조" pitchFamily="18" charset="-127"/>
              </a:rPr>
              <a:t>LIST}</a:t>
            </a:r>
            <a:endParaRPr lang="ko-KR" altLang="en-US" sz="2000" spc="-1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조선일보명조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743112" y="1924580"/>
            <a:ext cx="3255390" cy="416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조선일보명조" pitchFamily="18" charset="-127"/>
              </a:rPr>
              <a:t>{</a:t>
            </a:r>
            <a:r>
              <a:rPr lang="ko-KR" altLang="en-US" sz="2000" spc="-1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조선일보명조" pitchFamily="18" charset="-127"/>
              </a:rPr>
              <a:t>데이터 분석을 통한 솔루션</a:t>
            </a:r>
            <a:r>
              <a:rPr lang="en-US" altLang="ko-KR" sz="2000" spc="-1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조선일보명조" pitchFamily="18" charset="-127"/>
              </a:rPr>
              <a:t>}</a:t>
            </a:r>
            <a:endParaRPr lang="ko-KR" altLang="en-US" sz="2000" spc="-1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  <a:cs typeface="조선일보명조" pitchFamily="18" charset="-127"/>
            </a:endParaRPr>
          </a:p>
        </p:txBody>
      </p:sp>
      <p:sp>
        <p:nvSpPr>
          <p:cNvPr id="18" name="왼쪽 화살표 17"/>
          <p:cNvSpPr/>
          <p:nvPr/>
        </p:nvSpPr>
        <p:spPr>
          <a:xfrm rot="10800000">
            <a:off x="7884019" y="3156858"/>
            <a:ext cx="586858" cy="596294"/>
          </a:xfrm>
          <a:prstGeom prst="leftArrow">
            <a:avLst/>
          </a:prstGeom>
          <a:gradFill>
            <a:gsLst>
              <a:gs pos="0">
                <a:srgbClr val="FA2A00"/>
              </a:gs>
              <a:gs pos="100000">
                <a:srgbClr val="FA2A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 flipH="1">
            <a:off x="3862389" y="4508169"/>
            <a:ext cx="513358" cy="286058"/>
          </a:xfrm>
          <a:prstGeom prst="line">
            <a:avLst/>
          </a:prstGeom>
          <a:ln w="57150">
            <a:solidFill>
              <a:srgbClr val="3D1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8036538" y="2057815"/>
            <a:ext cx="513358" cy="286058"/>
          </a:xfrm>
          <a:prstGeom prst="line">
            <a:avLst/>
          </a:prstGeom>
          <a:ln w="57150">
            <a:solidFill>
              <a:srgbClr val="3D1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8036538" y="4508169"/>
            <a:ext cx="513358" cy="286058"/>
          </a:xfrm>
          <a:prstGeom prst="line">
            <a:avLst/>
          </a:prstGeom>
          <a:ln w="57150">
            <a:solidFill>
              <a:srgbClr val="3D1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3862389" y="1842011"/>
            <a:ext cx="4687507" cy="3168997"/>
            <a:chOff x="2226629" y="2060848"/>
            <a:chExt cx="4687507" cy="3168997"/>
          </a:xfrm>
        </p:grpSpPr>
        <p:sp>
          <p:nvSpPr>
            <p:cNvPr id="23" name="양쪽 대괄호 22"/>
            <p:cNvSpPr/>
            <p:nvPr/>
          </p:nvSpPr>
          <p:spPr>
            <a:xfrm rot="16200000">
              <a:off x="2987502" y="1827146"/>
              <a:ext cx="3168997" cy="3636402"/>
            </a:xfrm>
            <a:prstGeom prst="bracketPair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연결선 23"/>
            <p:cNvCxnSpPr/>
            <p:nvPr/>
          </p:nvCxnSpPr>
          <p:spPr>
            <a:xfrm flipH="1" flipV="1">
              <a:off x="2226629" y="2276652"/>
              <a:ext cx="513358" cy="286058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flipH="1">
              <a:off x="2226629" y="4727006"/>
              <a:ext cx="513358" cy="286058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 flipV="1">
              <a:off x="6400778" y="2276652"/>
              <a:ext cx="513358" cy="286058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6400778" y="4727006"/>
              <a:ext cx="513358" cy="286058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/>
          <p:cNvGrpSpPr/>
          <p:nvPr/>
        </p:nvGrpSpPr>
        <p:grpSpPr>
          <a:xfrm>
            <a:off x="3903504" y="2430180"/>
            <a:ext cx="936104" cy="2220788"/>
            <a:chOff x="2411760" y="2496853"/>
            <a:chExt cx="936104" cy="2220788"/>
          </a:xfrm>
        </p:grpSpPr>
        <p:sp>
          <p:nvSpPr>
            <p:cNvPr id="29" name="원형 화살표 28"/>
            <p:cNvSpPr/>
            <p:nvPr/>
          </p:nvSpPr>
          <p:spPr>
            <a:xfrm rot="14400000" flipH="1">
              <a:off x="2411760" y="2496853"/>
              <a:ext cx="936104" cy="936104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6244875"/>
                <a:gd name="adj5" fmla="val 12500"/>
              </a:avLst>
            </a:prstGeom>
            <a:gradFill>
              <a:gsLst>
                <a:gs pos="0">
                  <a:srgbClr val="FA2A00"/>
                </a:gs>
                <a:gs pos="100000">
                  <a:srgbClr val="FA2A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원형 화살표 29"/>
            <p:cNvSpPr/>
            <p:nvPr/>
          </p:nvSpPr>
          <p:spPr>
            <a:xfrm rot="7200000" flipH="1" flipV="1">
              <a:off x="2411760" y="3781537"/>
              <a:ext cx="936104" cy="936104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6244875"/>
                <a:gd name="adj5" fmla="val 12500"/>
              </a:avLst>
            </a:prstGeom>
            <a:gradFill>
              <a:gsLst>
                <a:gs pos="0">
                  <a:srgbClr val="FA2A00"/>
                </a:gs>
                <a:gs pos="100000">
                  <a:srgbClr val="FA2A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왼쪽 화살표 30"/>
            <p:cNvSpPr/>
            <p:nvPr/>
          </p:nvSpPr>
          <p:spPr>
            <a:xfrm rot="10800000">
              <a:off x="2586257" y="3483961"/>
              <a:ext cx="542553" cy="252562"/>
            </a:xfrm>
            <a:prstGeom prst="leftArrow">
              <a:avLst/>
            </a:prstGeom>
            <a:gradFill>
              <a:gsLst>
                <a:gs pos="0">
                  <a:srgbClr val="FA2A00"/>
                </a:gs>
                <a:gs pos="100000">
                  <a:srgbClr val="FA2A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2" name="타원 31"/>
          <p:cNvSpPr/>
          <p:nvPr/>
        </p:nvSpPr>
        <p:spPr>
          <a:xfrm>
            <a:off x="5271656" y="2634744"/>
            <a:ext cx="1800000" cy="1800000"/>
          </a:xfrm>
          <a:prstGeom prst="ellipse">
            <a:avLst/>
          </a:prstGeom>
          <a:solidFill>
            <a:srgbClr val="FFF5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spc="-14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08서울남산체 B" panose="02020603020101020101" pitchFamily="18" charset="-127"/>
                <a:ea typeface="08서울남산체 B" panose="02020603020101020101" pitchFamily="18" charset="-127"/>
                <a:cs typeface="조선일보명조" pitchFamily="18" charset="-127"/>
              </a:rPr>
              <a:t>기존 방안에 대한 </a:t>
            </a:r>
            <a:endParaRPr lang="en-US" altLang="ko-KR" sz="1400" spc="-140" dirty="0">
              <a:gradFill>
                <a:gsLst>
                  <a:gs pos="0">
                    <a:srgbClr val="3D1C00"/>
                  </a:gs>
                  <a:gs pos="100000">
                    <a:srgbClr val="3D1C00"/>
                  </a:gs>
                </a:gsLst>
                <a:lin ang="5400000" scaled="0"/>
              </a:gradFill>
              <a:latin typeface="08서울남산체 B" panose="02020603020101020101" pitchFamily="18" charset="-127"/>
              <a:ea typeface="08서울남산체 B" panose="02020603020101020101" pitchFamily="18" charset="-127"/>
              <a:cs typeface="조선일보명조" pitchFamily="18" charset="-127"/>
            </a:endParaRPr>
          </a:p>
          <a:p>
            <a:pPr algn="ctr"/>
            <a:r>
              <a:rPr lang="ko-KR" altLang="en-US" sz="1400" spc="-14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08서울남산체 B" panose="02020603020101020101" pitchFamily="18" charset="-127"/>
                <a:ea typeface="08서울남산체 B" panose="02020603020101020101" pitchFamily="18" charset="-127"/>
                <a:cs typeface="조선일보명조" pitchFamily="18" charset="-127"/>
              </a:rPr>
              <a:t>문제점을 보완하고</a:t>
            </a:r>
            <a:endParaRPr lang="en-US" altLang="ko-KR" sz="1400" spc="-140" dirty="0">
              <a:gradFill>
                <a:gsLst>
                  <a:gs pos="0">
                    <a:srgbClr val="3D1C00"/>
                  </a:gs>
                  <a:gs pos="100000">
                    <a:srgbClr val="3D1C00"/>
                  </a:gs>
                </a:gsLst>
                <a:lin ang="5400000" scaled="0"/>
              </a:gradFill>
              <a:latin typeface="08서울남산체 B" panose="02020603020101020101" pitchFamily="18" charset="-127"/>
              <a:ea typeface="08서울남산체 B" panose="02020603020101020101" pitchFamily="18" charset="-127"/>
              <a:cs typeface="조선일보명조" pitchFamily="18" charset="-127"/>
            </a:endParaRPr>
          </a:p>
          <a:p>
            <a:pPr algn="ctr"/>
            <a:r>
              <a:rPr lang="ko-KR" altLang="en-US" sz="1400" spc="-140" dirty="0">
                <a:gradFill>
                  <a:gsLst>
                    <a:gs pos="0">
                      <a:srgbClr val="3D1C00"/>
                    </a:gs>
                    <a:gs pos="100000">
                      <a:srgbClr val="3D1C00"/>
                    </a:gs>
                  </a:gsLst>
                  <a:lin ang="5400000" scaled="0"/>
                </a:gradFill>
                <a:latin typeface="08서울남산체 B" panose="02020603020101020101" pitchFamily="18" charset="-127"/>
                <a:ea typeface="08서울남산체 B" panose="02020603020101020101" pitchFamily="18" charset="-127"/>
                <a:cs typeface="조선일보명조" pitchFamily="18" charset="-127"/>
              </a:rPr>
              <a:t>디지털 소외계층의 차별성 극복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5333CD-43D8-492B-A2CD-45FD528E1FDC}"/>
              </a:ext>
            </a:extLst>
          </p:cNvPr>
          <p:cNvSpPr txBox="1"/>
          <p:nvPr/>
        </p:nvSpPr>
        <p:spPr>
          <a:xfrm>
            <a:off x="361108" y="439261"/>
            <a:ext cx="5322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03. </a:t>
            </a:r>
            <a:r>
              <a:rPr lang="ko-KR" altLang="en-US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도출</a:t>
            </a:r>
            <a:r>
              <a:rPr lang="en-US" altLang="ko-KR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_</a:t>
            </a:r>
            <a:r>
              <a:rPr lang="ko-KR" altLang="en-US" sz="16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최종 결론</a:t>
            </a:r>
            <a:endParaRPr lang="en-US" altLang="ko-KR" sz="20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9186111" y="2644179"/>
            <a:ext cx="2520001" cy="1798732"/>
            <a:chOff x="520610" y="3142279"/>
            <a:chExt cx="2520001" cy="1798732"/>
          </a:xfrm>
        </p:grpSpPr>
        <p:grpSp>
          <p:nvGrpSpPr>
            <p:cNvPr id="36" name="그룹 35"/>
            <p:cNvGrpSpPr/>
            <p:nvPr/>
          </p:nvGrpSpPr>
          <p:grpSpPr>
            <a:xfrm>
              <a:off x="520611" y="3142279"/>
              <a:ext cx="2520000" cy="354072"/>
              <a:chOff x="664625" y="3142279"/>
              <a:chExt cx="2520000" cy="354072"/>
            </a:xfrm>
          </p:grpSpPr>
          <p:sp>
            <p:nvSpPr>
              <p:cNvPr id="43" name="모서리가 둥근 직사각형 42"/>
              <p:cNvSpPr/>
              <p:nvPr/>
            </p:nvSpPr>
            <p:spPr>
              <a:xfrm>
                <a:off x="664625" y="3142279"/>
                <a:ext cx="2520000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ko-KR" altLang="en-US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조선일보명조" pitchFamily="18" charset="-127"/>
                  </a:rPr>
                  <a:t>생활밀착형 </a:t>
                </a:r>
                <a:r>
                  <a:rPr lang="en-US" altLang="ko-KR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조선일보명조" pitchFamily="18" charset="-127"/>
                  </a:rPr>
                  <a:t>IoT </a:t>
                </a:r>
                <a:r>
                  <a:rPr lang="ko-KR" altLang="en-US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조선일보명조" pitchFamily="18" charset="-127"/>
                  </a:rPr>
                  <a:t>체험교실</a:t>
                </a:r>
                <a:endPara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44" name="타원 43"/>
              <p:cNvSpPr/>
              <p:nvPr/>
            </p:nvSpPr>
            <p:spPr>
              <a:xfrm>
                <a:off x="707100" y="3176286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1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520610" y="3864609"/>
              <a:ext cx="2520000" cy="354072"/>
              <a:chOff x="520610" y="3864609"/>
              <a:chExt cx="2684370" cy="354072"/>
            </a:xfrm>
          </p:grpSpPr>
          <p:sp>
            <p:nvSpPr>
              <p:cNvPr id="41" name="모서리가 둥근 직사각형 40"/>
              <p:cNvSpPr/>
              <p:nvPr/>
            </p:nvSpPr>
            <p:spPr>
              <a:xfrm>
                <a:off x="520610" y="3864609"/>
                <a:ext cx="2684370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ko-KR" altLang="en-US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조선일보명조" pitchFamily="18" charset="-127"/>
                  </a:rPr>
                  <a:t>디지털 조력자</a:t>
                </a:r>
                <a:endPara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42" name="타원 41"/>
              <p:cNvSpPr/>
              <p:nvPr/>
            </p:nvSpPr>
            <p:spPr>
              <a:xfrm>
                <a:off x="563085" y="3900378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2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>
              <a:off x="520610" y="4586939"/>
              <a:ext cx="2520000" cy="354072"/>
              <a:chOff x="705544" y="2060848"/>
              <a:chExt cx="2520000" cy="354072"/>
            </a:xfrm>
          </p:grpSpPr>
          <p:sp>
            <p:nvSpPr>
              <p:cNvPr id="39" name="모서리가 둥근 직사각형 38"/>
              <p:cNvSpPr/>
              <p:nvPr/>
            </p:nvSpPr>
            <p:spPr>
              <a:xfrm>
                <a:off x="705544" y="2060848"/>
                <a:ext cx="2520000" cy="354072"/>
              </a:xfrm>
              <a:prstGeom prst="roundRect">
                <a:avLst>
                  <a:gd name="adj" fmla="val 50000"/>
                </a:avLst>
              </a:prstGeom>
              <a:solidFill>
                <a:srgbClr val="FFF5C0"/>
              </a:solidFill>
            </p:spPr>
            <p:txBody>
              <a:bodyPr wrap="square" lIns="360000" tIns="18000" rIns="18000" bIns="18000" anchor="t" anchorCtr="0">
                <a:spAutoFit/>
              </a:bodyPr>
              <a:lstStyle/>
              <a:p>
                <a:pPr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ko-KR" altLang="en-US" sz="1400" spc="-100" dirty="0">
                    <a:gradFill>
                      <a:gsLst>
                        <a:gs pos="0">
                          <a:srgbClr val="3D1C00"/>
                        </a:gs>
                        <a:gs pos="100000">
                          <a:srgbClr val="3D1C00"/>
                        </a:gs>
                      </a:gsLst>
                      <a:lin ang="5400000" scaled="0"/>
                    </a:gradFill>
                    <a:latin typeface="08서울남산체 B" panose="02020603020101020101" pitchFamily="18" charset="-127"/>
                    <a:ea typeface="08서울남산체 B" panose="02020603020101020101" pitchFamily="18" charset="-127"/>
                    <a:cs typeface="조선일보명조" pitchFamily="18" charset="-127"/>
                  </a:rPr>
                  <a:t>통신사를 이용한 교육</a:t>
                </a:r>
                <a:endParaRPr lang="en-US" altLang="ko-KR" sz="1400" spc="-100" dirty="0">
                  <a:gradFill>
                    <a:gsLst>
                      <a:gs pos="0">
                        <a:srgbClr val="3D1C00"/>
                      </a:gs>
                      <a:gs pos="100000">
                        <a:srgbClr val="3D1C00"/>
                      </a:gs>
                    </a:gsLst>
                    <a:lin ang="5400000" scaled="0"/>
                  </a:gra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조선일보명조" pitchFamily="18" charset="-127"/>
                </a:endParaRPr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748020" y="2094855"/>
                <a:ext cx="286058" cy="286058"/>
              </a:xfrm>
              <a:prstGeom prst="ellipse">
                <a:avLst/>
              </a:prstGeom>
              <a:solidFill>
                <a:srgbClr val="3D1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gradFill>
                      <a:gsLst>
                        <a:gs pos="0">
                          <a:srgbClr val="FFF5C0"/>
                        </a:gs>
                        <a:gs pos="100000">
                          <a:srgbClr val="FFF5C0"/>
                        </a:gs>
                      </a:gsLst>
                      <a:lin ang="5400000" scaled="0"/>
                    </a:gra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3</a:t>
                </a:r>
                <a:endParaRPr lang="ko-KR" altLang="en-US" dirty="0">
                  <a:gradFill>
                    <a:gsLst>
                      <a:gs pos="0">
                        <a:srgbClr val="FFF5C0"/>
                      </a:gs>
                      <a:gs pos="100000">
                        <a:srgbClr val="FFF5C0"/>
                      </a:gs>
                    </a:gsLst>
                    <a:lin ang="5400000" scaled="0"/>
                  </a:gradFill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07241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서울특별시서부노인보호전문기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42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-1" y="-678"/>
            <a:ext cx="12191999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4556760" y="2405643"/>
            <a:ext cx="3078480" cy="2046714"/>
            <a:chOff x="4734560" y="2428240"/>
            <a:chExt cx="3078480" cy="2046714"/>
          </a:xfrm>
        </p:grpSpPr>
        <p:sp>
          <p:nvSpPr>
            <p:cNvPr id="2" name="TextBox 1"/>
            <p:cNvSpPr txBox="1"/>
            <p:nvPr/>
          </p:nvSpPr>
          <p:spPr>
            <a:xfrm>
              <a:off x="4734560" y="2428240"/>
              <a:ext cx="30784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Thank You</a:t>
              </a:r>
              <a:endParaRPr lang="ko-KR" altLang="en-US" sz="4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826000" y="2843738"/>
              <a:ext cx="298704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Q&amp;A</a:t>
              </a:r>
              <a:endParaRPr lang="ko-KR" altLang="en-US" sz="10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735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0B6D36-61F0-459B-AD2E-EE804A0F6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8" r="141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FD8E21-1B69-4BE9-A411-1F955819379E}"/>
              </a:ext>
            </a:extLst>
          </p:cNvPr>
          <p:cNvSpPr txBox="1"/>
          <p:nvPr/>
        </p:nvSpPr>
        <p:spPr>
          <a:xfrm>
            <a:off x="361109" y="439261"/>
            <a:ext cx="2588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01. </a:t>
            </a:r>
            <a:r>
              <a:rPr lang="ko-KR" altLang="en-US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주제</a:t>
            </a:r>
            <a:r>
              <a:rPr lang="en-US" altLang="ko-KR" sz="24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_</a:t>
            </a:r>
            <a:r>
              <a:rPr lang="ko-KR" altLang="en-US" sz="16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목표 선정</a:t>
            </a:r>
            <a:endParaRPr lang="en-US" altLang="ko-KR" sz="20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48D2B0-BEE6-41F3-8AAD-62D11B323550}"/>
              </a:ext>
            </a:extLst>
          </p:cNvPr>
          <p:cNvSpPr txBox="1"/>
          <p:nvPr/>
        </p:nvSpPr>
        <p:spPr>
          <a:xfrm>
            <a:off x="755911" y="5370456"/>
            <a:ext cx="10680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디지털 포용</a:t>
            </a:r>
            <a:r>
              <a:rPr lang="ko-KR" altLang="en-US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을 실천하기 위해 </a:t>
            </a:r>
            <a:endParaRPr lang="en-US" altLang="ko-KR" sz="28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ko-KR" altLang="en-US" sz="2800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디지털 소외 계층</a:t>
            </a:r>
            <a:r>
              <a:rPr lang="ko-KR" altLang="en-US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을</a:t>
            </a:r>
            <a:r>
              <a:rPr lang="ko-KR" altLang="en-US" sz="2800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위한 방안을 고안하여 </a:t>
            </a:r>
            <a:r>
              <a:rPr lang="ko-KR" altLang="en-US" sz="2800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한국정보화진흥원</a:t>
            </a:r>
            <a:r>
              <a:rPr lang="ko-KR" altLang="en-US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에 제안한다</a:t>
            </a:r>
            <a:r>
              <a:rPr lang="en-US" altLang="ko-KR" sz="28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683DA8A-46F5-4412-88C7-268DF4DA6B01}"/>
              </a:ext>
            </a:extLst>
          </p:cNvPr>
          <p:cNvSpPr/>
          <p:nvPr/>
        </p:nvSpPr>
        <p:spPr>
          <a:xfrm>
            <a:off x="0" y="0"/>
            <a:ext cx="12192000" cy="6867124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B62302E-8EF8-4922-8C58-C21862625F51}"/>
              </a:ext>
            </a:extLst>
          </p:cNvPr>
          <p:cNvSpPr/>
          <p:nvPr/>
        </p:nvSpPr>
        <p:spPr>
          <a:xfrm>
            <a:off x="5238750" y="254595"/>
            <a:ext cx="67833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과학기술정보통신부는 「도서관법」 제</a:t>
            </a:r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43</a:t>
            </a:r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조와 동법 시행령 제</a:t>
            </a:r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21</a:t>
            </a:r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조에 따라 </a:t>
            </a:r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대 취약계층</a:t>
            </a:r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장애인</a:t>
            </a:r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저소득층</a:t>
            </a:r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고령층</a:t>
            </a:r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농어민</a:t>
            </a:r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으로 구분했다</a:t>
            </a:r>
            <a:r>
              <a:rPr lang="en-US" altLang="ko-KR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755911" y="2349000"/>
            <a:ext cx="10717844" cy="2896691"/>
            <a:chOff x="755911" y="2349000"/>
            <a:chExt cx="10717844" cy="2896691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89AF0DA6-E44F-4375-8E27-DCAC9A22BCB3}"/>
                </a:ext>
              </a:extLst>
            </p:cNvPr>
            <p:cNvGrpSpPr/>
            <p:nvPr/>
          </p:nvGrpSpPr>
          <p:grpSpPr>
            <a:xfrm>
              <a:off x="755911" y="2349000"/>
              <a:ext cx="10717844" cy="2896691"/>
              <a:chOff x="755911" y="2349000"/>
              <a:chExt cx="10717844" cy="2896691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E522575B-368B-43A8-AC85-FCD4B64E2EC9}"/>
                  </a:ext>
                </a:extLst>
              </p:cNvPr>
              <p:cNvGrpSpPr/>
              <p:nvPr/>
            </p:nvGrpSpPr>
            <p:grpSpPr>
              <a:xfrm>
                <a:off x="755911" y="2349000"/>
                <a:ext cx="2160000" cy="2896691"/>
                <a:chOff x="755911" y="2349000"/>
                <a:chExt cx="2160000" cy="2896691"/>
              </a:xfrm>
            </p:grpSpPr>
            <p:sp>
              <p:nvSpPr>
                <p:cNvPr id="10" name="타원 9">
                  <a:extLst>
                    <a:ext uri="{FF2B5EF4-FFF2-40B4-BE49-F238E27FC236}">
                      <a16:creationId xmlns:a16="http://schemas.microsoft.com/office/drawing/2014/main" id="{3DFB19DC-7702-41D7-B04B-DA3EAEAAF486}"/>
                    </a:ext>
                  </a:extLst>
                </p:cNvPr>
                <p:cNvSpPr/>
                <p:nvPr/>
              </p:nvSpPr>
              <p:spPr>
                <a:xfrm>
                  <a:off x="755911" y="2349000"/>
                  <a:ext cx="2160000" cy="216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894330A-84CE-487B-A4D1-0698ABB6D8D3}"/>
                    </a:ext>
                  </a:extLst>
                </p:cNvPr>
                <p:cNvSpPr txBox="1"/>
                <p:nvPr/>
              </p:nvSpPr>
              <p:spPr>
                <a:xfrm>
                  <a:off x="1199303" y="4722471"/>
                  <a:ext cx="127321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800">
                      <a:solidFill>
                        <a:schemeClr val="bg1"/>
                      </a:solidFill>
                      <a:latin typeface="08서울남산체 B" panose="02020603020101020101" pitchFamily="18" charset="-127"/>
                      <a:ea typeface="08서울남산체 B" panose="02020603020101020101" pitchFamily="18" charset="-127"/>
                    </a:rPr>
                    <a:t>장애인</a:t>
                  </a: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FE1EC14D-090F-426F-ADCF-3991055826E3}"/>
                  </a:ext>
                </a:extLst>
              </p:cNvPr>
              <p:cNvGrpSpPr/>
              <p:nvPr/>
            </p:nvGrpSpPr>
            <p:grpSpPr>
              <a:xfrm>
                <a:off x="3608526" y="2349000"/>
                <a:ext cx="2160000" cy="2896691"/>
                <a:chOff x="3608526" y="2349000"/>
                <a:chExt cx="2160000" cy="2896691"/>
              </a:xfrm>
            </p:grpSpPr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57E99EF3-FCCC-416A-A4D6-F5512786E690}"/>
                    </a:ext>
                  </a:extLst>
                </p:cNvPr>
                <p:cNvSpPr/>
                <p:nvPr/>
              </p:nvSpPr>
              <p:spPr>
                <a:xfrm>
                  <a:off x="3608526" y="2349000"/>
                  <a:ext cx="2160000" cy="216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CD79E53-7A80-4960-8A22-7F47A495E541}"/>
                    </a:ext>
                  </a:extLst>
                </p:cNvPr>
                <p:cNvSpPr txBox="1"/>
                <p:nvPr/>
              </p:nvSpPr>
              <p:spPr>
                <a:xfrm>
                  <a:off x="3919199" y="4722471"/>
                  <a:ext cx="153865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800" dirty="0">
                      <a:solidFill>
                        <a:schemeClr val="bg1"/>
                      </a:solidFill>
                      <a:latin typeface="08서울남산체 B" panose="02020603020101020101" pitchFamily="18" charset="-127"/>
                      <a:ea typeface="08서울남산체 B" panose="02020603020101020101" pitchFamily="18" charset="-127"/>
                    </a:rPr>
                    <a:t>저소득층</a:t>
                  </a: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68E0FE72-9F55-4026-A502-174E92E6BBB9}"/>
                  </a:ext>
                </a:extLst>
              </p:cNvPr>
              <p:cNvGrpSpPr/>
              <p:nvPr/>
            </p:nvGrpSpPr>
            <p:grpSpPr>
              <a:xfrm>
                <a:off x="6461141" y="2349000"/>
                <a:ext cx="2160000" cy="2896691"/>
                <a:chOff x="6461141" y="2349000"/>
                <a:chExt cx="2160000" cy="2896691"/>
              </a:xfrm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C0BD06DF-BE69-4192-892B-8606D595AAF3}"/>
                    </a:ext>
                  </a:extLst>
                </p:cNvPr>
                <p:cNvSpPr/>
                <p:nvPr/>
              </p:nvSpPr>
              <p:spPr>
                <a:xfrm>
                  <a:off x="6461141" y="2349000"/>
                  <a:ext cx="2160000" cy="216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CA86603-ADD3-478F-9A3C-E739F710092B}"/>
                    </a:ext>
                  </a:extLst>
                </p:cNvPr>
                <p:cNvSpPr txBox="1"/>
                <p:nvPr/>
              </p:nvSpPr>
              <p:spPr>
                <a:xfrm>
                  <a:off x="6952838" y="4722471"/>
                  <a:ext cx="127321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800" dirty="0">
                      <a:solidFill>
                        <a:schemeClr val="bg1"/>
                      </a:solidFill>
                      <a:latin typeface="08서울남산체 B" panose="02020603020101020101" pitchFamily="18" charset="-127"/>
                      <a:ea typeface="08서울남산체 B" panose="02020603020101020101" pitchFamily="18" charset="-127"/>
                    </a:rPr>
                    <a:t>고령층</a:t>
                  </a: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5B6F7BA5-E8F7-42BA-B357-9C517CDA9B27}"/>
                  </a:ext>
                </a:extLst>
              </p:cNvPr>
              <p:cNvGrpSpPr/>
              <p:nvPr/>
            </p:nvGrpSpPr>
            <p:grpSpPr>
              <a:xfrm>
                <a:off x="9313755" y="2349000"/>
                <a:ext cx="2160000" cy="2896691"/>
                <a:chOff x="9313755" y="2349000"/>
                <a:chExt cx="2160000" cy="2896691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3C7C2F1D-4A03-442A-A6B2-3A5A4CCDB714}"/>
                    </a:ext>
                  </a:extLst>
                </p:cNvPr>
                <p:cNvSpPr/>
                <p:nvPr/>
              </p:nvSpPr>
              <p:spPr>
                <a:xfrm>
                  <a:off x="9313755" y="2349000"/>
                  <a:ext cx="2160000" cy="216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BDCA80C-9828-4005-B898-47C9ABC5F899}"/>
                    </a:ext>
                  </a:extLst>
                </p:cNvPr>
                <p:cNvSpPr txBox="1"/>
                <p:nvPr/>
              </p:nvSpPr>
              <p:spPr>
                <a:xfrm>
                  <a:off x="9757147" y="4722471"/>
                  <a:ext cx="127321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800" dirty="0">
                      <a:solidFill>
                        <a:schemeClr val="bg1"/>
                      </a:solidFill>
                      <a:latin typeface="08서울남산체 B" panose="02020603020101020101" pitchFamily="18" charset="-127"/>
                      <a:ea typeface="08서울남산체 B" panose="02020603020101020101" pitchFamily="18" charset="-127"/>
                    </a:rPr>
                    <a:t>농어민</a:t>
                  </a:r>
                </a:p>
              </p:txBody>
            </p:sp>
          </p:grpSp>
        </p:grp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9446" y="2794350"/>
              <a:ext cx="1260000" cy="126000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8526" y="2794350"/>
              <a:ext cx="1260000" cy="1260000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7146" y="2794350"/>
              <a:ext cx="1260000" cy="1260000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9303" y="2794350"/>
              <a:ext cx="1260000" cy="1260000"/>
            </a:xfrm>
            <a:prstGeom prst="rect">
              <a:avLst/>
            </a:prstGeom>
          </p:spPr>
        </p:pic>
      </p:grpSp>
      <p:grpSp>
        <p:nvGrpSpPr>
          <p:cNvPr id="33" name="그룹 32"/>
          <p:cNvGrpSpPr/>
          <p:nvPr/>
        </p:nvGrpSpPr>
        <p:grpSpPr>
          <a:xfrm>
            <a:off x="6459500" y="2344350"/>
            <a:ext cx="2160000" cy="2902252"/>
            <a:chOff x="6459500" y="2344350"/>
            <a:chExt cx="2160000" cy="290225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39F0AFF-7C8C-4349-A7C8-B0AF16A056D0}"/>
                </a:ext>
              </a:extLst>
            </p:cNvPr>
            <p:cNvSpPr txBox="1"/>
            <p:nvPr/>
          </p:nvSpPr>
          <p:spPr>
            <a:xfrm>
              <a:off x="6953366" y="4723382"/>
              <a:ext cx="12732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rgbClr val="FF0000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고령층</a:t>
              </a:r>
            </a:p>
          </p:txBody>
        </p:sp>
        <p:sp>
          <p:nvSpPr>
            <p:cNvPr id="32" name="타원 31"/>
            <p:cNvSpPr/>
            <p:nvPr/>
          </p:nvSpPr>
          <p:spPr>
            <a:xfrm>
              <a:off x="6459500" y="2344350"/>
              <a:ext cx="2160000" cy="216000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762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8FD8E21-1B69-4BE9-A411-1F955819379E}"/>
              </a:ext>
            </a:extLst>
          </p:cNvPr>
          <p:cNvSpPr txBox="1"/>
          <p:nvPr/>
        </p:nvSpPr>
        <p:spPr>
          <a:xfrm>
            <a:off x="361109" y="439261"/>
            <a:ext cx="2588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01. 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주제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_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선정 배경</a:t>
            </a:r>
            <a:endParaRPr lang="en-US" altLang="ko-KR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60752" y="1235131"/>
            <a:ext cx="4652915" cy="5362842"/>
            <a:chOff x="760752" y="1235131"/>
            <a:chExt cx="4652915" cy="5362842"/>
          </a:xfrm>
        </p:grpSpPr>
        <p:sp>
          <p:nvSpPr>
            <p:cNvPr id="7" name="사각형: 모서리가 접힌 도형 24">
              <a:extLst>
                <a:ext uri="{FF2B5EF4-FFF2-40B4-BE49-F238E27FC236}">
                  <a16:creationId xmlns:a16="http://schemas.microsoft.com/office/drawing/2014/main" id="{E477B0EE-E9C0-44E8-9D84-211B9811E9CE}"/>
                </a:ext>
              </a:extLst>
            </p:cNvPr>
            <p:cNvSpPr/>
            <p:nvPr/>
          </p:nvSpPr>
          <p:spPr>
            <a:xfrm rot="20764407">
              <a:off x="760752" y="1473497"/>
              <a:ext cx="4377271" cy="5124476"/>
            </a:xfrm>
            <a:prstGeom prst="foldedCorner">
              <a:avLst>
                <a:gd name="adj" fmla="val 5437"/>
              </a:avLst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사각형: 모서리가 접힌 도형 23">
              <a:extLst>
                <a:ext uri="{FF2B5EF4-FFF2-40B4-BE49-F238E27FC236}">
                  <a16:creationId xmlns:a16="http://schemas.microsoft.com/office/drawing/2014/main" id="{568DEFC3-6C30-4C98-A170-FBCFA8D8417B}"/>
                </a:ext>
              </a:extLst>
            </p:cNvPr>
            <p:cNvSpPr/>
            <p:nvPr/>
          </p:nvSpPr>
          <p:spPr>
            <a:xfrm rot="20958398">
              <a:off x="1036396" y="1235131"/>
              <a:ext cx="4377271" cy="5124476"/>
            </a:xfrm>
            <a:prstGeom prst="foldedCorner">
              <a:avLst>
                <a:gd name="adj" fmla="val 5437"/>
              </a:avLst>
            </a:prstGeom>
            <a:blipFill>
              <a:blip r:embed="rId4"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075669" y="467657"/>
            <a:ext cx="4711314" cy="5202145"/>
            <a:chOff x="3075669" y="467657"/>
            <a:chExt cx="4711314" cy="5202145"/>
          </a:xfrm>
        </p:grpSpPr>
        <p:sp>
          <p:nvSpPr>
            <p:cNvPr id="9" name="사각형: 모서리가 접힌 도형 24">
              <a:extLst>
                <a:ext uri="{FF2B5EF4-FFF2-40B4-BE49-F238E27FC236}">
                  <a16:creationId xmlns:a16="http://schemas.microsoft.com/office/drawing/2014/main" id="{E477B0EE-E9C0-44E8-9D84-211B9811E9CE}"/>
                </a:ext>
              </a:extLst>
            </p:cNvPr>
            <p:cNvSpPr/>
            <p:nvPr/>
          </p:nvSpPr>
          <p:spPr>
            <a:xfrm rot="478073">
              <a:off x="3409712" y="467657"/>
              <a:ext cx="4377271" cy="5124476"/>
            </a:xfrm>
            <a:prstGeom prst="foldedCorner">
              <a:avLst>
                <a:gd name="adj" fmla="val 5437"/>
              </a:avLst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사각형: 모서리가 접힌 도형 24">
              <a:extLst>
                <a:ext uri="{FF2B5EF4-FFF2-40B4-BE49-F238E27FC236}">
                  <a16:creationId xmlns:a16="http://schemas.microsoft.com/office/drawing/2014/main" id="{E477B0EE-E9C0-44E8-9D84-211B9811E9CE}"/>
                </a:ext>
              </a:extLst>
            </p:cNvPr>
            <p:cNvSpPr/>
            <p:nvPr/>
          </p:nvSpPr>
          <p:spPr>
            <a:xfrm>
              <a:off x="3075669" y="545326"/>
              <a:ext cx="4377271" cy="5124476"/>
            </a:xfrm>
            <a:prstGeom prst="foldedCorner">
              <a:avLst>
                <a:gd name="adj" fmla="val 5437"/>
              </a:avLst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사각형: 모서리가 접힌 도형 2">
            <a:extLst>
              <a:ext uri="{FF2B5EF4-FFF2-40B4-BE49-F238E27FC236}">
                <a16:creationId xmlns:a16="http://schemas.microsoft.com/office/drawing/2014/main" id="{33184FA8-681A-4310-AABD-609F6E976F8E}"/>
              </a:ext>
            </a:extLst>
          </p:cNvPr>
          <p:cNvSpPr/>
          <p:nvPr/>
        </p:nvSpPr>
        <p:spPr>
          <a:xfrm rot="21176138">
            <a:off x="4053016" y="2234383"/>
            <a:ext cx="4377271" cy="5124476"/>
          </a:xfrm>
          <a:prstGeom prst="foldedCorner">
            <a:avLst>
              <a:gd name="adj" fmla="val 5437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7671639" y="1189158"/>
            <a:ext cx="4377271" cy="5216421"/>
            <a:chOff x="7832877" y="1009966"/>
            <a:chExt cx="4377271" cy="5216421"/>
          </a:xfrm>
        </p:grpSpPr>
        <p:sp>
          <p:nvSpPr>
            <p:cNvPr id="11" name="사각형: 모서리가 접힌 도형 21">
              <a:extLst>
                <a:ext uri="{FF2B5EF4-FFF2-40B4-BE49-F238E27FC236}">
                  <a16:creationId xmlns:a16="http://schemas.microsoft.com/office/drawing/2014/main" id="{A216C84C-8CDC-4BC4-86E8-3A491D4378AD}"/>
                </a:ext>
              </a:extLst>
            </p:cNvPr>
            <p:cNvSpPr/>
            <p:nvPr/>
          </p:nvSpPr>
          <p:spPr>
            <a:xfrm rot="399771">
              <a:off x="7832877" y="1009966"/>
              <a:ext cx="4377271" cy="5124476"/>
            </a:xfrm>
            <a:prstGeom prst="foldedCorner">
              <a:avLst>
                <a:gd name="adj" fmla="val 5437"/>
              </a:avLst>
            </a:prstGeom>
            <a:blipFill>
              <a:blip r:embed="rId6"/>
              <a:stretch>
                <a:fillRect/>
              </a:stretch>
            </a:blip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사각형: 모서리가 접힌 도형 21">
              <a:extLst>
                <a:ext uri="{FF2B5EF4-FFF2-40B4-BE49-F238E27FC236}">
                  <a16:creationId xmlns:a16="http://schemas.microsoft.com/office/drawing/2014/main" id="{A216C84C-8CDC-4BC4-86E8-3A491D4378AD}"/>
                </a:ext>
              </a:extLst>
            </p:cNvPr>
            <p:cNvSpPr/>
            <p:nvPr/>
          </p:nvSpPr>
          <p:spPr>
            <a:xfrm rot="574940">
              <a:off x="7832877" y="1101911"/>
              <a:ext cx="4377271" cy="5124476"/>
            </a:xfrm>
            <a:prstGeom prst="foldedCorner">
              <a:avLst>
                <a:gd name="adj" fmla="val 5437"/>
              </a:avLst>
            </a:prstGeom>
            <a:blipFill>
              <a:blip r:embed="rId6"/>
              <a:stretch>
                <a:fillRect/>
              </a:stretch>
            </a:blip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4925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14977" y="1262270"/>
            <a:ext cx="10226788" cy="5357191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8" name="Group 13">
            <a:extLst>
              <a:ext uri="{FF2B5EF4-FFF2-40B4-BE49-F238E27FC236}">
                <a16:creationId xmlns:a16="http://schemas.microsoft.com/office/drawing/2014/main" id="{DC565B30-6BFB-473D-A3B7-90776568E1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194129"/>
              </p:ext>
            </p:extLst>
          </p:nvPr>
        </p:nvGraphicFramePr>
        <p:xfrm>
          <a:off x="1174267" y="1511014"/>
          <a:ext cx="9744074" cy="487181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24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6207">
                  <a:extLst>
                    <a:ext uri="{9D8B030D-6E8A-4147-A177-3AD203B41FA5}">
                      <a16:colId xmlns:a16="http://schemas.microsoft.com/office/drawing/2014/main" val="3049709190"/>
                    </a:ext>
                  </a:extLst>
                </a:gridCol>
                <a:gridCol w="2517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49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1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088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6728">
                <a:tc gridSpan="2"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 sz="24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함초롬돋움" panose="020B0604000101010101" pitchFamily="50" charset="-127"/>
                        <a:defRPr sz="20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종류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 sz="24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함초롬돋움" panose="020B0604000101010101" pitchFamily="50" charset="-127"/>
                        <a:defRPr sz="20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내용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 sz="24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함초롬돋움" panose="020B0604000101010101" pitchFamily="50" charset="-127"/>
                        <a:defRPr sz="20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anchor="ctr" horzOverflow="overflow"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cap="flat">
                      <a:noFill/>
                    </a:lnTlToBr>
                    <a:lnBlToTr cap="flat">
                      <a:noFill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616">
                <a:tc rowSpan="2"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 sz="24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함초롬돋움" panose="020B0604000101010101" pitchFamily="50" charset="-127"/>
                        <a:defRPr sz="20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사용</a:t>
                      </a:r>
                      <a:endParaRPr kumimoji="1" lang="en-US" altLang="ko-KR" sz="12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ctr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패키지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공통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anchor="ctr" horzOverflow="overflow"/>
                </a:tc>
                <a:tc gridSpan="4"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 sz="24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함초롬돋움" panose="020B0604000101010101" pitchFamily="50" charset="-127"/>
                        <a:defRPr sz="20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dplyr</a:t>
                      </a:r>
                      <a:r>
                        <a:rPr kumimoji="1" lang="en-US" altLang="ko-KR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, ggplot2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CC2246"/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marL="86075" marR="86075" marT="72000" marB="72000" anchor="ctr" horzOverflow="overflow"/>
                </a:tc>
                <a:tc hMerge="1"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 sz="24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함초롬돋움" panose="020B0604000101010101" pitchFamily="50" charset="-127"/>
                        <a:defRPr sz="20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CC2246"/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marL="86075" marR="86075" marT="72000" marB="7200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cap="flat">
                      <a:noFill/>
                    </a:lnTlToBr>
                    <a:lnBlToTr cap="flat"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 sz="24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함초롬돋움" panose="020B0604000101010101" pitchFamily="50" charset="-127"/>
                        <a:defRPr sz="20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CC2246"/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marL="86075" marR="86075" marT="72000" marB="72000" anchor="ctr" horzOverflow="overflow"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cap="flat">
                      <a:noFill/>
                    </a:lnTlToBr>
                    <a:lnBlToTr cap="flat"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 sz="24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함초롬돋움" panose="020B0604000101010101" pitchFamily="50" charset="-127"/>
                        <a:defRPr sz="20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CC2246"/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marL="86075" marR="86075" marT="72000" marB="72000" anchor="ctr" horzOverflow="overflow"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cap="flat">
                      <a:noFill/>
                    </a:lnTlToBr>
                    <a:lnBlToTr cap="flat"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15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부분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marL="86075" marR="86075" marT="72000" marB="72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marL="86075" marR="86075" marT="72000" marB="72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marL="86075" marR="86075" marT="72000" marB="72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Mapproj</a:t>
                      </a:r>
                      <a:endParaRPr kumimoji="1" lang="en-US" altLang="ko-KR" sz="12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ggiraphExtra</a:t>
                      </a:r>
                      <a:endParaRPr kumimoji="1" lang="en-US" altLang="ko-KR" sz="12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dygraph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marL="86075" marR="86075" marT="72000" marB="72000" anchor="ctr" horzOverflow="overflow"/>
                </a:tc>
                <a:extLst>
                  <a:ext uri="{0D108BD9-81ED-4DB2-BD59-A6C34878D82A}">
                    <a16:rowId xmlns:a16="http://schemas.microsoft.com/office/drawing/2014/main" val="456541996"/>
                  </a:ext>
                </a:extLst>
              </a:tr>
              <a:tr h="1051322">
                <a:tc gridSpan="2"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 sz="24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함초롬돋움" panose="020B0604000101010101" pitchFamily="50" charset="-127"/>
                        <a:defRPr sz="20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변수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 sz="24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함초롬돋움" panose="020B0604000101010101" pitchFamily="50" charset="-127"/>
                        <a:defRPr sz="20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9pPr>
                    </a:lstStyle>
                    <a:p>
                      <a:pPr marL="269875" marR="0" lvl="0" indent="-269875" algn="l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디지털 정보격차지수</a:t>
                      </a:r>
                    </a:p>
                    <a:p>
                      <a:pPr marL="269875" marR="0" lvl="0" indent="-269875" algn="l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디지털정보화 접근수준</a:t>
                      </a:r>
                      <a:endParaRPr kumimoji="1" lang="en-US" altLang="ko-KR" sz="12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269875" marR="0" lvl="0" indent="-269875" algn="l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디지털정보화 활용수준</a:t>
                      </a:r>
                    </a:p>
                    <a:p>
                      <a:pPr marL="269875" marR="0" lvl="0" indent="-269875" algn="l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디지털정보화 종합수준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marL="86075" marR="86075" marT="72000" marB="72000" anchor="ctr" horzOverflow="overflow"/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 sz="24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함초롬돋움" panose="020B0604000101010101" pitchFamily="50" charset="-127"/>
                        <a:defRPr sz="20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ctr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취약계층 인터넷 이용률</a:t>
                      </a:r>
                      <a:endParaRPr kumimoji="1" lang="en-US" altLang="ko-KR" sz="12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marL="86075" marR="86075" marT="72000" marB="72000" anchor="ctr" horzOverflow="overflow"/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 sz="24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함초롬돋움" panose="020B0604000101010101" pitchFamily="50" charset="-127"/>
                        <a:defRPr sz="20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매체 이용 빈도 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marL="86075" marR="86075" marT="72000" marB="72000" anchor="ctr" horzOverflow="overflow"/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 sz="24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함초롬돋움" panose="020B0604000101010101" pitchFamily="50" charset="-127"/>
                        <a:defRPr sz="20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서울특별시</a:t>
                      </a:r>
                      <a:r>
                        <a:rPr kumimoji="1" lang="en-US" altLang="ko-KR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구별 고령층 인구 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marL="86075" marR="86075" marT="72000" marB="720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4307">
                <a:tc gridSpan="2"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 sz="24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함초롬돋움" panose="020B0604000101010101" pitchFamily="50" charset="-127"/>
                        <a:defRPr sz="20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변수 선택 이유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269875" indent="-269875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 sz="24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함초롬돋움" panose="020B0604000101010101" pitchFamily="50" charset="-127"/>
                        <a:defRPr sz="20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일반계층 대비 취약계층 정도 </a:t>
                      </a:r>
                      <a:endParaRPr kumimoji="1" lang="en-US" altLang="ko-KR" sz="12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ctr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en-US" altLang="ko-KR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 </a:t>
                      </a: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장애인 </a:t>
                      </a:r>
                      <a:r>
                        <a:rPr kumimoji="1" lang="en-US" altLang="ko-KR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, </a:t>
                      </a: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저소득층</a:t>
                      </a:r>
                      <a:r>
                        <a:rPr kumimoji="1" lang="en-US" altLang="ko-KR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, </a:t>
                      </a: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농어민</a:t>
                      </a:r>
                      <a:r>
                        <a:rPr kumimoji="1" lang="en-US" altLang="ko-KR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, </a:t>
                      </a: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고령층</a:t>
                      </a:r>
                      <a:r>
                        <a:rPr kumimoji="1" lang="en-US" altLang="ko-KR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의 디지털 정보 격차의 정도 </a:t>
                      </a:r>
                      <a:endParaRPr kumimoji="1" lang="ko-KR" altLang="en-US" sz="1200" u="none" strike="noStrike" cap="none" normalizeH="0" baseline="0" dirty="0">
                        <a:ln>
                          <a:noFill/>
                        </a:ln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marL="86075" marR="86075" marT="72000" marB="72000" anchor="ctr" horzOverflow="overflow"/>
                </a:tc>
                <a:tc>
                  <a:txBody>
                    <a:bodyPr/>
                    <a:lstStyle>
                      <a:lvl1pPr marL="269875" indent="-269875" defTabSz="912813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1pPr>
                      <a:lvl2pPr marL="989013" indent="-449263" defTabSz="912813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 sz="24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2pPr>
                      <a:lvl3pPr marL="1528763" indent="-449263" defTabSz="912813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함초롬돋움" panose="020B0604000101010101" pitchFamily="50" charset="-127"/>
                        <a:defRPr sz="20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3pPr>
                      <a:lvl4pPr marL="2068513" indent="-449263" defTabSz="912813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4pPr>
                      <a:lvl5pPr marL="2608263" indent="-449263" defTabSz="912813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5pPr>
                      <a:lvl6pPr marL="3065463" indent="-449263" defTabSz="912813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6pPr>
                      <a:lvl7pPr marL="3522663" indent="-449263" defTabSz="912813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7pPr>
                      <a:lvl8pPr marL="3979863" indent="-449263" defTabSz="912813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8pPr>
                      <a:lvl9pPr marL="4437063" indent="-449263" defTabSz="912813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9pPr>
                    </a:lstStyle>
                    <a:p>
                      <a:pPr marL="0" marR="0" lvl="0" indent="0" algn="ctr" defTabSz="912813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lang="ko-KR" altLang="en-US" sz="1200" u="none" kern="1200" dirty="0">
                          <a:effectLst/>
                          <a:sym typeface="함초롬돋움" panose="020B0604000101010101" pitchFamily="50" charset="-127"/>
                        </a:rPr>
                        <a:t>일반계층 대비 취약계층 </a:t>
                      </a:r>
                      <a:r>
                        <a:rPr lang="en-US" altLang="ko-KR" sz="1200" u="none" kern="1200" dirty="0">
                          <a:effectLst/>
                          <a:sym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1200" u="none" kern="1200" dirty="0">
                          <a:effectLst/>
                          <a:sym typeface="함초롬돋움" panose="020B0604000101010101" pitchFamily="50" charset="-127"/>
                        </a:rPr>
                        <a:t>장애인</a:t>
                      </a:r>
                      <a:r>
                        <a:rPr lang="en-US" altLang="ko-KR" sz="1200" u="none" kern="1200" dirty="0">
                          <a:effectLst/>
                          <a:sym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200" u="none" kern="1200" dirty="0">
                          <a:effectLst/>
                          <a:sym typeface="함초롬돋움" panose="020B0604000101010101" pitchFamily="50" charset="-127"/>
                        </a:rPr>
                        <a:t>저소득층</a:t>
                      </a:r>
                      <a:r>
                        <a:rPr lang="en-US" altLang="ko-KR" sz="1200" u="none" kern="1200" dirty="0">
                          <a:effectLst/>
                          <a:sym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200" u="none" kern="1200" dirty="0">
                          <a:effectLst/>
                          <a:sym typeface="함초롬돋움" panose="020B0604000101010101" pitchFamily="50" charset="-127"/>
                        </a:rPr>
                        <a:t>농어민</a:t>
                      </a:r>
                      <a:r>
                        <a:rPr lang="en-US" altLang="ko-KR" sz="1200" u="none" kern="1200" dirty="0">
                          <a:effectLst/>
                          <a:sym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200" u="none" kern="1200" dirty="0">
                          <a:effectLst/>
                          <a:sym typeface="함초롬돋움" panose="020B0604000101010101" pitchFamily="50" charset="-127"/>
                        </a:rPr>
                        <a:t>고령층</a:t>
                      </a:r>
                      <a:r>
                        <a:rPr lang="en-US" altLang="ko-KR" sz="1200" u="none" kern="1200" dirty="0">
                          <a:effectLst/>
                          <a:sym typeface="함초롬돋움" panose="020B0604000101010101" pitchFamily="50" charset="-127"/>
                        </a:rPr>
                        <a:t>)</a:t>
                      </a:r>
                      <a:r>
                        <a:rPr lang="ko-KR" altLang="en-US" sz="1200" u="none" kern="1200" dirty="0">
                          <a:effectLst/>
                          <a:sym typeface="함초롬돋움" panose="020B0604000101010101" pitchFamily="50" charset="-127"/>
                        </a:rPr>
                        <a:t>의 디지털 정보 격차의 정도</a:t>
                      </a:r>
                      <a:endParaRPr lang="ko-KR" altLang="en-US" sz="1200" b="0" i="0" u="none" kern="1200" dirty="0">
                        <a:solidFill>
                          <a:schemeClr val="tx1"/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함초롬돋움" panose="020B0604000101010101" pitchFamily="50" charset="-127"/>
                        <a:sym typeface="함초롬돋움" panose="020B0604000101010101" pitchFamily="50" charset="-127"/>
                      </a:endParaRPr>
                    </a:p>
                  </a:txBody>
                  <a:tcPr marL="86075" marR="86075" marT="72000" marB="72000" anchor="ctr" horzOverflow="overflow"/>
                </a:tc>
                <a:tc>
                  <a:txBody>
                    <a:bodyPr/>
                    <a:lstStyle>
                      <a:lvl1pPr marL="269875" indent="-269875" defTabSz="912813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1pPr>
                      <a:lvl2pPr marL="989013" indent="-449263" defTabSz="912813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 sz="24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2pPr>
                      <a:lvl3pPr marL="1528763" indent="-449263" defTabSz="912813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함초롬돋움" panose="020B0604000101010101" pitchFamily="50" charset="-127"/>
                        <a:defRPr sz="20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3pPr>
                      <a:lvl4pPr marL="2068513" indent="-449263" defTabSz="912813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4pPr>
                      <a:lvl5pPr marL="2608263" indent="-449263" defTabSz="912813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5pPr>
                      <a:lvl6pPr marL="3065463" indent="-449263" defTabSz="912813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6pPr>
                      <a:lvl7pPr marL="3522663" indent="-449263" defTabSz="912813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7pPr>
                      <a:lvl8pPr marL="3979863" indent="-449263" defTabSz="912813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8pPr>
                      <a:lvl9pPr marL="4437063" indent="-449263" defTabSz="912813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9pPr>
                    </a:lstStyle>
                    <a:p>
                      <a:pPr marL="0" marR="0" lvl="0" indent="0" algn="ctr" defTabSz="912813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매체 이용 빈도 수를 파악하여 </a:t>
                      </a:r>
                      <a:r>
                        <a:rPr kumimoji="1" lang="en-US" altLang="ko-KR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PC / </a:t>
                      </a: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노트북</a:t>
                      </a:r>
                      <a:r>
                        <a:rPr kumimoji="1" lang="en-US" altLang="ko-KR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, </a:t>
                      </a: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스마트폰의 이용빈도를 알아보기 위함 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marL="86075" marR="86075" marT="72000" marB="72000" anchor="ctr" horzOverflow="overflow"/>
                </a:tc>
                <a:tc>
                  <a:txBody>
                    <a:bodyPr/>
                    <a:lstStyle>
                      <a:lvl1pPr marL="179388" indent="-179388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 sz="24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함초롬돋움" panose="020B0604000101010101" pitchFamily="50" charset="-127"/>
                        <a:defRPr sz="20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취약 계층 중 고령층이 많이 사는 구를 선정하기 위함</a:t>
                      </a:r>
                      <a:r>
                        <a:rPr kumimoji="1" lang="en-US" altLang="ko-KR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. 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marL="86075" marR="86075" marT="72000" marB="720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1626">
                <a:tc gridSpan="2"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 sz="24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함초롬돋움" panose="020B0604000101010101" pitchFamily="50" charset="-127"/>
                        <a:defRPr sz="20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원천 데이터 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 sz="24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함초롬돋움" panose="020B0604000101010101" pitchFamily="50" charset="-127"/>
                        <a:defRPr sz="20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과학기술정보통신부</a:t>
                      </a:r>
                      <a:r>
                        <a:rPr kumimoji="1" lang="en-US" altLang="ko-KR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,</a:t>
                      </a:r>
                    </a:p>
                    <a:p>
                      <a:pPr marL="0" marR="0" lvl="0" indent="0" algn="ctr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[</a:t>
                      </a: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디지털 정보 격차 실태조사</a:t>
                      </a:r>
                      <a:r>
                        <a:rPr kumimoji="1" lang="en-US" altLang="ko-KR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]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marL="86075" marR="86075" marT="72000" marB="72000" anchor="ctr" horzOverflow="overflow"/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 sz="24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함초롬돋움" panose="020B0604000101010101" pitchFamily="50" charset="-127"/>
                        <a:defRPr sz="20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과학기술정보통신부</a:t>
                      </a:r>
                      <a:r>
                        <a:rPr kumimoji="1" lang="en-US" altLang="ko-KR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,</a:t>
                      </a:r>
                    </a:p>
                    <a:p>
                      <a:pPr marL="0" marR="0" lvl="0" indent="0" algn="ctr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[</a:t>
                      </a: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디지털 정보 격차 실태조사</a:t>
                      </a:r>
                      <a:r>
                        <a:rPr kumimoji="1" lang="en-US" altLang="ko-KR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]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marL="86075" marR="86075" marT="72000" marB="72000" anchor="ctr" horzOverflow="overflow"/>
                </a:tc>
                <a:tc>
                  <a:txBody>
                    <a:bodyPr/>
                    <a:lstStyle>
                      <a:lvl1pPr defTabSz="912813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1pPr>
                      <a:lvl2pPr marL="989013" indent="-449263" defTabSz="912813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 sz="24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2pPr>
                      <a:lvl3pPr marL="1528763" indent="-449263" defTabSz="912813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함초롬돋움" panose="020B0604000101010101" pitchFamily="50" charset="-127"/>
                        <a:defRPr sz="20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3pPr>
                      <a:lvl4pPr marL="2068513" indent="-449263" defTabSz="912813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4pPr>
                      <a:lvl5pPr marL="2608263" indent="-449263" defTabSz="912813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5pPr>
                      <a:lvl6pPr marL="3065463" indent="-449263" defTabSz="912813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6pPr>
                      <a:lvl7pPr marL="3522663" indent="-449263" defTabSz="912813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7pPr>
                      <a:lvl8pPr marL="3979863" indent="-449263" defTabSz="912813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8pPr>
                      <a:lvl9pPr marL="4437063" indent="-449263" defTabSz="912813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9pPr>
                    </a:lstStyle>
                    <a:p>
                      <a:pPr marL="0" marR="0" lvl="0" indent="0" algn="ctr" defTabSz="912813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방송통신위원회</a:t>
                      </a:r>
                      <a:endParaRPr kumimoji="1" lang="en-US" altLang="ko-KR" sz="12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ctr" defTabSz="912813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[ </a:t>
                      </a: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방송매체 이용행태조사 </a:t>
                      </a:r>
                      <a:r>
                        <a:rPr kumimoji="1" lang="en-US" altLang="ko-KR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] 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marL="86075" marR="86075" marT="72000" marB="72000" anchor="ctr" horzOverflow="overflow"/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 sz="24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함초롬돋움" panose="020B0604000101010101" pitchFamily="50" charset="-127"/>
                        <a:defRPr sz="20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서울시 고령자현황 </a:t>
                      </a:r>
                      <a:r>
                        <a:rPr kumimoji="1" lang="en-US" altLang="ko-KR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</a:t>
                      </a: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구별 </a:t>
                      </a:r>
                      <a:r>
                        <a:rPr kumimoji="1" lang="en-US" altLang="ko-KR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 </a:t>
                      </a: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통계 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marL="86075" marR="86075" marT="72000" marB="720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895">
                <a:tc gridSpan="2"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 sz="24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함초롬돋움" panose="020B0604000101010101" pitchFamily="50" charset="-127"/>
                        <a:defRPr sz="20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사용 데이터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179388" indent="-179388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 sz="24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함초롬돋움" panose="020B0604000101010101" pitchFamily="50" charset="-127"/>
                        <a:defRPr sz="20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9pPr>
                    </a:lstStyle>
                    <a:p>
                      <a:pPr marL="179388" marR="0" lvl="0" indent="-179388" algn="ctr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en-US" altLang="ko-KR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2014~2019</a:t>
                      </a: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년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marL="86075" marR="86075" marT="72000" marB="72000" anchor="ctr" horzOverflow="overflow"/>
                </a:tc>
                <a:tc>
                  <a:txBody>
                    <a:bodyPr/>
                    <a:lstStyle>
                      <a:lvl1pPr marL="179388" indent="-179388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 sz="24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함초롬돋움" panose="020B0604000101010101" pitchFamily="50" charset="-127"/>
                        <a:defRPr sz="20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9pPr>
                    </a:lstStyle>
                    <a:p>
                      <a:pPr marL="179388" marR="0" lvl="0" indent="-179388" algn="ctr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en-US" altLang="ko-KR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2017~2019</a:t>
                      </a: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년 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marL="86075" marR="86075" marT="72000" marB="72000" anchor="ctr" horzOverflow="overflow"/>
                </a:tc>
                <a:tc>
                  <a:txBody>
                    <a:bodyPr/>
                    <a:lstStyle>
                      <a:lvl1pPr marL="179388" indent="-179388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 sz="24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함초롬돋움" panose="020B0604000101010101" pitchFamily="50" charset="-127"/>
                        <a:defRPr sz="20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9pPr>
                    </a:lstStyle>
                    <a:p>
                      <a:pPr marL="179388" marR="0" lvl="0" indent="-179388" algn="ctr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en-US" altLang="ko-KR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2018</a:t>
                      </a: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년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marL="86075" marR="86075" marT="72000" marB="72000" anchor="ctr" horzOverflow="overflow"/>
                </a:tc>
                <a:tc>
                  <a:txBody>
                    <a:bodyPr/>
                    <a:lstStyle>
                      <a:lvl1pPr marL="179388" indent="-179388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 sz="24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함초롬돋움" panose="020B0604000101010101" pitchFamily="50" charset="-127"/>
                        <a:defRPr sz="20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9pPr>
                    </a:lstStyle>
                    <a:p>
                      <a:pPr marL="179388" marR="0" lvl="0" indent="-179388" algn="ctr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en-US" altLang="ko-KR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2018</a:t>
                      </a: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년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marL="86075" marR="86075" marT="72000" marB="720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68EAB931-2C33-4051-9C8C-F2EAA22F0071}"/>
              </a:ext>
            </a:extLst>
          </p:cNvPr>
          <p:cNvSpPr txBox="1"/>
          <p:nvPr/>
        </p:nvSpPr>
        <p:spPr>
          <a:xfrm>
            <a:off x="361109" y="439261"/>
            <a:ext cx="3224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02. 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분석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_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데이터 활용</a:t>
            </a:r>
            <a:endParaRPr lang="en-US" altLang="ko-KR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2384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66530" y="1013792"/>
            <a:ext cx="11082131" cy="5605670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FE3168-EA2D-4856-A4D1-97E5950A7064}"/>
              </a:ext>
            </a:extLst>
          </p:cNvPr>
          <p:cNvSpPr txBox="1"/>
          <p:nvPr/>
        </p:nvSpPr>
        <p:spPr>
          <a:xfrm>
            <a:off x="361109" y="439261"/>
            <a:ext cx="3224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02. 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분석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_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데이터 활용</a:t>
            </a:r>
            <a:endParaRPr lang="en-US" altLang="ko-KR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aphicFrame>
        <p:nvGraphicFramePr>
          <p:cNvPr id="5" name="Group 13">
            <a:extLst>
              <a:ext uri="{FF2B5EF4-FFF2-40B4-BE49-F238E27FC236}">
                <a16:creationId xmlns:a16="http://schemas.microsoft.com/office/drawing/2014/main" id="{C2F4D3E5-E290-459D-916B-F348A265E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566670"/>
              </p:ext>
            </p:extLst>
          </p:nvPr>
        </p:nvGraphicFramePr>
        <p:xfrm>
          <a:off x="889840" y="1262270"/>
          <a:ext cx="10435509" cy="511155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864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134">
                  <a:extLst>
                    <a:ext uri="{9D8B030D-6E8A-4147-A177-3AD203B41FA5}">
                      <a16:colId xmlns:a16="http://schemas.microsoft.com/office/drawing/2014/main" val="3049709190"/>
                    </a:ext>
                  </a:extLst>
                </a:gridCol>
                <a:gridCol w="24198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15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3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973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1193">
                <a:tc gridSpan="2"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 sz="24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함초롬돋움" panose="020B0604000101010101" pitchFamily="50" charset="-127"/>
                        <a:defRPr sz="20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종류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marL="90283" marR="90283" marT="45141" marB="45141"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 sz="24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함초롬돋움" panose="020B0604000101010101" pitchFamily="50" charset="-127"/>
                        <a:defRPr sz="20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내용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marL="90283" marR="90283" marT="45141" marB="45141"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 sz="24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함초롬돋움" panose="020B0604000101010101" pitchFamily="50" charset="-127"/>
                        <a:defRPr sz="20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anchor="ctr" horzOverflow="overflow"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cap="flat">
                      <a:noFill/>
                    </a:lnTlToBr>
                    <a:lnBlToTr cap="flat">
                      <a:noFill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593">
                <a:tc rowSpan="2"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 sz="24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함초롬돋움" panose="020B0604000101010101" pitchFamily="50" charset="-127"/>
                        <a:defRPr sz="20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사용</a:t>
                      </a:r>
                      <a:endParaRPr kumimoji="1" lang="en-US" altLang="ko-KR" sz="12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ctr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패키지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marL="90283" marR="90283" marT="45141" marB="4514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공통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marL="93003" marR="93003" marT="46502" marB="46502" anchor="ctr" horzOverflow="overflow"/>
                </a:tc>
                <a:tc gridSpan="4"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 sz="24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함초롬돋움" panose="020B0604000101010101" pitchFamily="50" charset="-127"/>
                        <a:defRPr sz="20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dplyr</a:t>
                      </a:r>
                      <a:r>
                        <a:rPr kumimoji="1" lang="en-US" altLang="ko-KR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, ggplot2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CC2246"/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marL="84985" marR="84985" marT="71089" marB="71089" anchor="ctr" horzOverflow="overflow"/>
                </a:tc>
                <a:tc hMerge="1"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 sz="24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함초롬돋움" panose="020B0604000101010101" pitchFamily="50" charset="-127"/>
                        <a:defRPr sz="20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CC2246"/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marL="86075" marR="86075" marT="72000" marB="72000" anchor="ctr" horzOverflow="overflow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cap="flat">
                      <a:noFill/>
                    </a:lnTlToBr>
                    <a:lnBlToTr cap="flat"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 sz="24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함초롬돋움" panose="020B0604000101010101" pitchFamily="50" charset="-127"/>
                        <a:defRPr sz="20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CC2246"/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marL="86075" marR="86075" marT="72000" marB="72000" anchor="ctr" horzOverflow="overflow"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cap="flat">
                      <a:noFill/>
                    </a:lnTlToBr>
                    <a:lnBlToTr cap="flat"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 sz="24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함초롬돋움" panose="020B0604000101010101" pitchFamily="50" charset="-127"/>
                        <a:defRPr sz="20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CC2246"/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marL="86075" marR="86075" marT="72000" marB="72000" anchor="ctr" horzOverflow="overflow"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cap="flat">
                      <a:noFill/>
                    </a:lnTlToBr>
                    <a:lnBlToTr cap="flat"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8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부분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marL="93003" marR="93003" marT="46502" marB="46502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marL="87547" marR="87547" marT="73230" marB="7323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marL="87547" marR="87547" marT="73230" marB="7323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marL="87547" marR="87547" marT="73230" marB="7323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marL="87547" marR="87547" marT="73230" marB="73230" anchor="ctr" horzOverflow="overflow"/>
                </a:tc>
                <a:extLst>
                  <a:ext uri="{0D108BD9-81ED-4DB2-BD59-A6C34878D82A}">
                    <a16:rowId xmlns:a16="http://schemas.microsoft.com/office/drawing/2014/main" val="456541996"/>
                  </a:ext>
                </a:extLst>
              </a:tr>
              <a:tr h="893848">
                <a:tc gridSpan="2"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 sz="24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함초롬돋움" panose="020B0604000101010101" pitchFamily="50" charset="-127"/>
                        <a:defRPr sz="20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변수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marL="90283" marR="90283" marT="45141" marB="45141"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 sz="24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함초롬돋움" panose="020B0604000101010101" pitchFamily="50" charset="-127"/>
                        <a:defRPr sz="20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서울특별시</a:t>
                      </a:r>
                      <a:endParaRPr kumimoji="1" lang="en-US" altLang="ko-KR" sz="12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구별 독거노인 인구수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marL="87547" marR="87547" marT="73230" marB="7323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서울특별시</a:t>
                      </a:r>
                      <a:endParaRPr kumimoji="1" lang="en-US" altLang="ko-KR" sz="12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구별 고령층의 최종학력</a:t>
                      </a:r>
                      <a:endParaRPr kumimoji="1" lang="en-US" altLang="ko-KR" sz="1200" u="none" strike="noStrike" cap="none" normalizeH="0" baseline="0" dirty="0">
                        <a:ln>
                          <a:noFill/>
                        </a:ln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marL="87547" marR="87547" marT="73230" marB="73230" anchor="ctr" horzOverflow="overflow"/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 sz="24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함초롬돋움" panose="020B0604000101010101" pitchFamily="50" charset="-127"/>
                        <a:defRPr sz="20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9pPr>
                    </a:lstStyle>
                    <a:p>
                      <a:pPr marL="0" marR="0" lvl="0" indent="0" algn="l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서울특별시 구별 정보화 교육 현황</a:t>
                      </a:r>
                      <a:endParaRPr kumimoji="1" lang="en-US" altLang="ko-KR" sz="12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171450" marR="0" lvl="0" indent="-171450" algn="l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교육인원 및 수료인원 수 </a:t>
                      </a:r>
                      <a:endParaRPr kumimoji="1" lang="en-US" altLang="ko-KR" sz="12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171450" marR="0" lvl="0" indent="-171450" algn="l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전체 교육인원에서의 고령층 비율 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marL="87547" marR="87547" marT="73230" marB="7323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서울특별시 시민의 </a:t>
                      </a:r>
                      <a:endParaRPr kumimoji="1" lang="en-US" altLang="ko-KR" sz="12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연령별</a:t>
                      </a:r>
                      <a:r>
                        <a:rPr kumimoji="1" lang="en-US" altLang="ko-KR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자원봉사 참여율 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marL="87547" marR="87547" marT="73230" marB="7323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0129">
                <a:tc gridSpan="2"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 sz="24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함초롬돋움" panose="020B0604000101010101" pitchFamily="50" charset="-127"/>
                        <a:defRPr sz="20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변수 선택 이유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marL="90283" marR="90283" marT="45141" marB="45141"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179388" indent="-179388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 sz="24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함초롬돋움" panose="020B0604000101010101" pitchFamily="50" charset="-127"/>
                        <a:defRPr sz="20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9pPr>
                    </a:lstStyle>
                    <a:p>
                      <a:pPr marL="179388" marR="0" lvl="0" indent="-179388" algn="l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인터넷 이용률에 있어 독거노인과 </a:t>
                      </a:r>
                      <a:r>
                        <a:rPr kumimoji="1" lang="ko-KR" altLang="en-US" sz="12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비독거노인의</a:t>
                      </a: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차이를 알아보기 위함</a:t>
                      </a:r>
                      <a:r>
                        <a:rPr kumimoji="1" lang="en-US" altLang="ko-KR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.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marL="87547" marR="87547" marT="73230" marB="73230" anchor="ctr" horzOverflow="overflow"/>
                </a:tc>
                <a:tc>
                  <a:txBody>
                    <a:bodyPr/>
                    <a:lstStyle/>
                    <a:p>
                      <a:pPr marL="179388" marR="0" lvl="0" indent="-179388" algn="l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인터넷 이용률에 고령층의 최종학력이 영향을 끼치는지 알아보기 위함</a:t>
                      </a:r>
                      <a:r>
                        <a:rPr kumimoji="1" lang="en-US" altLang="ko-KR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. 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marL="87547" marR="87547" marT="73230" marB="73230" anchor="ctr" horzOverflow="overflow"/>
                </a:tc>
                <a:tc>
                  <a:txBody>
                    <a:bodyPr/>
                    <a:lstStyle>
                      <a:lvl1pPr marL="179388" indent="-179388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 sz="24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함초롬돋움" panose="020B0604000101010101" pitchFamily="50" charset="-127"/>
                        <a:defRPr sz="20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9pPr>
                    </a:lstStyle>
                    <a:p>
                      <a:pPr marL="179388" marR="0" lvl="0" indent="-179388" algn="l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현재 서울특별시 내의 구들이 모두 시민을 위한 정보화 교육을 하고 있음</a:t>
                      </a:r>
                      <a:r>
                        <a:rPr kumimoji="1" lang="en-US" altLang="ko-KR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.</a:t>
                      </a:r>
                    </a:p>
                    <a:p>
                      <a:pPr marL="179388" marR="0" lvl="0" indent="-179388" algn="l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따라서 구별 실제 교육 현황을 알아보기 위함</a:t>
                      </a:r>
                      <a:r>
                        <a:rPr kumimoji="1" lang="en-US" altLang="ko-KR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.</a:t>
                      </a:r>
                    </a:p>
                    <a:p>
                      <a:pPr marL="179388" marR="0" lvl="0" indent="-179388" algn="l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정보 공개 문제로 교육현황이 공개된 </a:t>
                      </a:r>
                      <a:r>
                        <a:rPr kumimoji="1" lang="en-US" altLang="ko-KR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5</a:t>
                      </a: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개의 구로 한정함</a:t>
                      </a:r>
                      <a:endParaRPr kumimoji="1" lang="en-US" altLang="ko-KR" sz="12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179388" marR="0" lvl="0" indent="-179388" algn="l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정보 공개를 한 구 </a:t>
                      </a:r>
                      <a:r>
                        <a:rPr kumimoji="1" lang="en-US" altLang="ko-KR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: </a:t>
                      </a: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강남구 강북구</a:t>
                      </a:r>
                      <a:r>
                        <a:rPr kumimoji="1" lang="en-US" altLang="ko-KR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, </a:t>
                      </a: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광진구</a:t>
                      </a:r>
                      <a:r>
                        <a:rPr kumimoji="1" lang="en-US" altLang="ko-KR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, </a:t>
                      </a: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서대문구</a:t>
                      </a:r>
                      <a:r>
                        <a:rPr kumimoji="1" lang="en-US" altLang="ko-KR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, </a:t>
                      </a: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성북구 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marL="87547" marR="87547" marT="73230" marB="73230" anchor="ctr" horzOverflow="overflow"/>
                </a:tc>
                <a:tc>
                  <a:txBody>
                    <a:bodyPr/>
                    <a:lstStyle/>
                    <a:p>
                      <a:pPr marL="179388" marR="0" lvl="0" indent="-179388" algn="l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결론 도출 시 </a:t>
                      </a:r>
                      <a:r>
                        <a:rPr kumimoji="1" lang="en-US" altLang="ko-KR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10</a:t>
                      </a: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대 </a:t>
                      </a:r>
                      <a:r>
                        <a:rPr kumimoji="1" lang="en-US" altLang="ko-KR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~ 20</a:t>
                      </a: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대의 자원봉사 참여를 유도하기 위함</a:t>
                      </a:r>
                      <a:r>
                        <a:rPr kumimoji="1" lang="en-US" altLang="ko-KR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. 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marL="87547" marR="87547" marT="73230" marB="7323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1601">
                <a:tc gridSpan="2"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 sz="24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함초롬돋움" panose="020B0604000101010101" pitchFamily="50" charset="-127"/>
                        <a:defRPr sz="20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원천 데이터 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marL="90283" marR="90283" marT="45141" marB="45141"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 sz="24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함초롬돋움" panose="020B0604000101010101" pitchFamily="50" charset="-127"/>
                        <a:defRPr sz="20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서울시 독거노인 현황</a:t>
                      </a:r>
                      <a:endParaRPr kumimoji="1" lang="en-US" altLang="ko-KR" sz="12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ctr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 </a:t>
                      </a: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연령별 </a:t>
                      </a:r>
                      <a:r>
                        <a:rPr kumimoji="1" lang="en-US" altLang="ko-KR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/ </a:t>
                      </a:r>
                      <a:r>
                        <a:rPr kumimoji="1" lang="ko-KR" altLang="en-US" sz="12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동별</a:t>
                      </a:r>
                      <a:r>
                        <a:rPr kumimoji="1" lang="en-US" altLang="ko-KR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) </a:t>
                      </a: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통계 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marL="87547" marR="87547" marT="73230" marB="7323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통계청 </a:t>
                      </a:r>
                      <a:r>
                        <a:rPr kumimoji="1" lang="en-US" altLang="ko-KR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[</a:t>
                      </a: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인구 총 조사</a:t>
                      </a:r>
                      <a:r>
                        <a:rPr kumimoji="1" lang="en-US" altLang="ko-KR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] 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marL="87547" marR="87547" marT="73230" marB="73230" anchor="ctr" horzOverflow="overflow"/>
                </a:tc>
                <a:tc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 sz="24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함초롬돋움" panose="020B0604000101010101" pitchFamily="50" charset="-127"/>
                        <a:defRPr sz="20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각 구별 정보화교육</a:t>
                      </a:r>
                      <a:r>
                        <a:rPr kumimoji="1" lang="en-US" altLang="ko-KR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운영결과 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marL="87547" marR="87547" marT="73230" marB="7323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서울시 자원봉사 활동 경험여부 및 참여 횟수 통계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marL="87547" marR="87547" marT="73230" marB="7323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699">
                <a:tc gridSpan="2">
                  <a:txBody>
                    <a:bodyPr/>
                    <a:lstStyle>
                      <a:lvl1pPr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 sz="24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함초롬돋움" panose="020B0604000101010101" pitchFamily="50" charset="-127"/>
                        <a:defRPr sz="20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사용 데이터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marL="90283" marR="90283" marT="45141" marB="45141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179388" indent="-179388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 sz="24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함초롬돋움" panose="020B0604000101010101" pitchFamily="50" charset="-127"/>
                        <a:defRPr sz="20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en-US" altLang="ko-KR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2018</a:t>
                      </a: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년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marL="87547" marR="87547" marT="73230" marB="7323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898525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en-US" altLang="ko-KR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2015</a:t>
                      </a: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년 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marL="87547" marR="87547" marT="73230" marB="73230" horzOverflow="overflow"/>
                </a:tc>
                <a:tc>
                  <a:txBody>
                    <a:bodyPr/>
                    <a:lstStyle>
                      <a:lvl1pPr marL="179388" indent="-179388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1pPr>
                      <a:lvl2pPr marL="9890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 sz="24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2pPr>
                      <a:lvl3pPr marL="15287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Clr>
                          <a:schemeClr val="tx1"/>
                        </a:buClr>
                        <a:buFont typeface="함초롬돋움" panose="020B0604000101010101" pitchFamily="50" charset="-127"/>
                        <a:defRPr sz="200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3pPr>
                      <a:lvl4pPr marL="206851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4pPr>
                      <a:lvl5pPr marL="2608263" indent="-449263" defTabSz="898525">
                        <a:lnSpc>
                          <a:spcPct val="110000"/>
                        </a:lnSpc>
                        <a:spcBef>
                          <a:spcPct val="0"/>
                        </a:spcBef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5pPr>
                      <a:lvl6pPr marL="30654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6pPr>
                      <a:lvl7pPr marL="35226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7pPr>
                      <a:lvl8pPr marL="39798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8pPr>
                      <a:lvl9pPr marL="4437063" indent="-449263" defTabSz="898525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함초롬돋움" panose="020B0604000101010101" pitchFamily="50" charset="-127"/>
                        <a:defRPr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함초롬돋움" panose="020B0604000101010101" pitchFamily="50" charset="-127"/>
                        </a:defRPr>
                      </a:lvl9pPr>
                    </a:lstStyle>
                    <a:p>
                      <a:pPr marL="0" marR="0" lvl="0" indent="0" algn="ctr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en-US" altLang="ko-KR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2019</a:t>
                      </a: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년</a:t>
                      </a:r>
                      <a:endParaRPr kumimoji="1" lang="en-US" altLang="ko-KR" sz="1200" u="none" strike="noStrike" cap="none" normalizeH="0" baseline="0" dirty="0">
                        <a:ln>
                          <a:noFill/>
                        </a:ln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</a:endParaRPr>
                    </a:p>
                  </a:txBody>
                  <a:tcPr marL="87547" marR="87547" marT="73230" marB="7323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898525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en-US" altLang="ko-KR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2018</a:t>
                      </a: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년 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08서울남산체 B" panose="02020603020101020101" pitchFamily="18" charset="-127"/>
                        <a:ea typeface="08서울남산체 B" panose="02020603020101020101" pitchFamily="18" charset="-127"/>
                        <a:cs typeface="함초롬돋움" panose="020B0604000101010101" pitchFamily="50" charset="-127"/>
                      </a:endParaRPr>
                    </a:p>
                  </a:txBody>
                  <a:tcPr marL="87547" marR="87547" marT="73230" marB="7323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8968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22C209-B5C9-4794-ABF6-FF53AE1BC47B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254082" y="1610433"/>
            <a:ext cx="5400000" cy="432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3862A8-E5BC-4391-911A-50D5E5D389D2}"/>
              </a:ext>
            </a:extLst>
          </p:cNvPr>
          <p:cNvSpPr txBox="1"/>
          <p:nvPr/>
        </p:nvSpPr>
        <p:spPr>
          <a:xfrm>
            <a:off x="361109" y="439261"/>
            <a:ext cx="6765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02. 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분석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_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디지털 정보격차 실태조사 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과학기술정보통신부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en-US" altLang="ko-KR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F2EC5C-AA58-4604-B2E5-18D48FF71EF5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10452" y="1690275"/>
            <a:ext cx="4320000" cy="432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44B2FEC-71B1-496A-96D3-781651DB51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230" t="39780" r="451" b="42785"/>
          <a:stretch/>
        </p:blipFill>
        <p:spPr>
          <a:xfrm>
            <a:off x="4591743" y="2786679"/>
            <a:ext cx="1158206" cy="2127191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4CFD64E8-27C9-4F4B-9BFC-021F83CA470F}"/>
              </a:ext>
            </a:extLst>
          </p:cNvPr>
          <p:cNvGrpSpPr/>
          <p:nvPr/>
        </p:nvGrpSpPr>
        <p:grpSpPr>
          <a:xfrm>
            <a:off x="847724" y="1205931"/>
            <a:ext cx="2752724" cy="369332"/>
            <a:chOff x="847725" y="1377888"/>
            <a:chExt cx="2752724" cy="36933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F6D1C1-EA43-4FBD-BAD8-E6268BA39D07}"/>
                </a:ext>
              </a:extLst>
            </p:cNvPr>
            <p:cNvSpPr/>
            <p:nvPr/>
          </p:nvSpPr>
          <p:spPr>
            <a:xfrm>
              <a:off x="1008948" y="1377888"/>
              <a:ext cx="259150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디지털 정보화 </a:t>
              </a:r>
              <a:r>
                <a:rPr lang="ko-KR" altLang="en-US" dirty="0">
                  <a:solidFill>
                    <a:srgbClr val="FF0000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접근 </a:t>
              </a:r>
              <a:r>
                <a:rPr lang="ko-KR" altLang="en-US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수준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F0744D7-10A0-4322-B23B-B8B12EE81C85}"/>
                </a:ext>
              </a:extLst>
            </p:cNvPr>
            <p:cNvSpPr/>
            <p:nvPr/>
          </p:nvSpPr>
          <p:spPr>
            <a:xfrm>
              <a:off x="847725" y="1377888"/>
              <a:ext cx="142875" cy="36933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3229B2D-B935-4637-B599-761B0783A778}"/>
              </a:ext>
            </a:extLst>
          </p:cNvPr>
          <p:cNvSpPr/>
          <p:nvPr/>
        </p:nvSpPr>
        <p:spPr>
          <a:xfrm>
            <a:off x="4697506" y="3137647"/>
            <a:ext cx="797859" cy="3675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882AC17-B23B-47E4-A27D-FF321D99356D}"/>
              </a:ext>
            </a:extLst>
          </p:cNvPr>
          <p:cNvSpPr/>
          <p:nvPr/>
        </p:nvSpPr>
        <p:spPr>
          <a:xfrm>
            <a:off x="6563294" y="2939871"/>
            <a:ext cx="853506" cy="29122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D8E26F2-AF9C-44FD-96FC-DAACF9809362}"/>
              </a:ext>
            </a:extLst>
          </p:cNvPr>
          <p:cNvGrpSpPr/>
          <p:nvPr/>
        </p:nvGrpSpPr>
        <p:grpSpPr>
          <a:xfrm>
            <a:off x="0" y="5510727"/>
            <a:ext cx="12192000" cy="1047750"/>
            <a:chOff x="0" y="5534025"/>
            <a:chExt cx="12192000" cy="104775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29CD1E4-5047-4C49-9F58-3AB46CB297FC}"/>
                </a:ext>
              </a:extLst>
            </p:cNvPr>
            <p:cNvSpPr/>
            <p:nvPr/>
          </p:nvSpPr>
          <p:spPr>
            <a:xfrm>
              <a:off x="0" y="5534025"/>
              <a:ext cx="12192000" cy="104775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6B17ED9-39FA-44F9-967D-DF4BA76B1178}"/>
                </a:ext>
              </a:extLst>
            </p:cNvPr>
            <p:cNvSpPr txBox="1"/>
            <p:nvPr/>
          </p:nvSpPr>
          <p:spPr>
            <a:xfrm>
              <a:off x="1008947" y="5703957"/>
              <a:ext cx="1049027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유무선 인터넷 접속환경에서 </a:t>
              </a:r>
              <a:r>
                <a:rPr lang="en-US" altLang="ko-KR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PC</a:t>
              </a:r>
              <a:r>
                <a:rPr lang="ko-KR" altLang="en-US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나 모바일 기기를 이용할 수 있는 가를 측정한 결과</a:t>
              </a:r>
              <a:r>
                <a:rPr lang="en-US" altLang="ko-KR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 </a:t>
              </a:r>
            </a:p>
            <a:p>
              <a:r>
                <a:rPr lang="en-US" altLang="ko-KR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					</a:t>
              </a:r>
              <a:r>
                <a:rPr lang="ko-KR" altLang="en-US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저소득층 </a:t>
              </a:r>
              <a:r>
                <a:rPr lang="en-US" altLang="ko-KR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– </a:t>
              </a:r>
              <a:r>
                <a:rPr lang="ko-KR" altLang="en-US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장애인 </a:t>
              </a:r>
              <a:r>
                <a:rPr lang="en-US" altLang="ko-KR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– </a:t>
              </a:r>
              <a:r>
                <a:rPr lang="ko-KR" altLang="en-US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농어민 </a:t>
              </a:r>
              <a:r>
                <a:rPr lang="en-US" altLang="ko-KR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– </a:t>
              </a:r>
              <a:r>
                <a:rPr lang="ko-KR" altLang="en-US" sz="2000" dirty="0">
                  <a:solidFill>
                    <a:srgbClr val="FFFF00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고령층</a:t>
              </a:r>
              <a:r>
                <a:rPr lang="ko-KR" altLang="en-US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순으로 나타났다</a:t>
              </a:r>
              <a:r>
                <a:rPr lang="en-US" altLang="ko-KR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.</a:t>
              </a:r>
              <a:endParaRPr lang="ko-KR" altLang="en-US" sz="2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853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2548137-D715-49CA-8132-B78D00B1080D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230099" y="1595583"/>
            <a:ext cx="5400000" cy="36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ECC5B0-C198-4719-813A-BF2046366760}"/>
              </a:ext>
            </a:extLst>
          </p:cNvPr>
          <p:cNvSpPr txBox="1"/>
          <p:nvPr/>
        </p:nvSpPr>
        <p:spPr>
          <a:xfrm>
            <a:off x="361108" y="439261"/>
            <a:ext cx="6066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02. 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분석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_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디지털 정보격차 실태조사 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과학기술정보통신부</a:t>
            </a:r>
            <a:r>
              <a:rPr lang="en-US" altLang="ko-KR" sz="16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EE56330-5917-43E9-AFDF-DCF8CD1C9682}"/>
              </a:ext>
            </a:extLst>
          </p:cNvPr>
          <p:cNvGrpSpPr/>
          <p:nvPr/>
        </p:nvGrpSpPr>
        <p:grpSpPr>
          <a:xfrm>
            <a:off x="847724" y="1205931"/>
            <a:ext cx="2752724" cy="369332"/>
            <a:chOff x="847725" y="1377888"/>
            <a:chExt cx="2752724" cy="36933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A3B7B49-847C-4800-9CC1-3179095DA96E}"/>
                </a:ext>
              </a:extLst>
            </p:cNvPr>
            <p:cNvSpPr/>
            <p:nvPr/>
          </p:nvSpPr>
          <p:spPr>
            <a:xfrm>
              <a:off x="1008948" y="1377888"/>
              <a:ext cx="259150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디지털 정보화 </a:t>
              </a:r>
              <a:r>
                <a:rPr lang="ko-KR" altLang="en-US" dirty="0">
                  <a:solidFill>
                    <a:srgbClr val="FF0000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역량 </a:t>
              </a:r>
              <a:r>
                <a:rPr lang="ko-KR" altLang="en-US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수준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98FCFFA-2752-454F-B440-7B4E0C104E3E}"/>
                </a:ext>
              </a:extLst>
            </p:cNvPr>
            <p:cNvSpPr/>
            <p:nvPr/>
          </p:nvSpPr>
          <p:spPr>
            <a:xfrm>
              <a:off x="847725" y="1377888"/>
              <a:ext cx="142875" cy="36933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9A5ACEE7-B525-4D6B-A403-B1065580462E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10452" y="1690275"/>
            <a:ext cx="4320000" cy="43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E94322-B33E-4A83-9E2B-5E05431C56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570" t="39780" r="451" b="42785"/>
          <a:stretch/>
        </p:blipFill>
        <p:spPr>
          <a:xfrm>
            <a:off x="4610099" y="2786679"/>
            <a:ext cx="1115995" cy="212719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0F5979-8739-4FBC-A4A9-1655CC6F3D18}"/>
              </a:ext>
            </a:extLst>
          </p:cNvPr>
          <p:cNvSpPr/>
          <p:nvPr/>
        </p:nvSpPr>
        <p:spPr>
          <a:xfrm>
            <a:off x="4697506" y="3137647"/>
            <a:ext cx="797859" cy="3675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EA73B1-E767-43E5-BDFB-E2AD880B5251}"/>
              </a:ext>
            </a:extLst>
          </p:cNvPr>
          <p:cNvSpPr/>
          <p:nvPr/>
        </p:nvSpPr>
        <p:spPr>
          <a:xfrm>
            <a:off x="6495783" y="2877591"/>
            <a:ext cx="849898" cy="22227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4218E76-3576-4005-9B11-0468F2AD6FD7}"/>
              </a:ext>
            </a:extLst>
          </p:cNvPr>
          <p:cNvGrpSpPr/>
          <p:nvPr/>
        </p:nvGrpSpPr>
        <p:grpSpPr>
          <a:xfrm>
            <a:off x="0" y="5510727"/>
            <a:ext cx="12192000" cy="1047750"/>
            <a:chOff x="0" y="5534025"/>
            <a:chExt cx="12192000" cy="104775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268A1E6-AADF-4CE2-820C-1D17B3A07412}"/>
                </a:ext>
              </a:extLst>
            </p:cNvPr>
            <p:cNvSpPr/>
            <p:nvPr/>
          </p:nvSpPr>
          <p:spPr>
            <a:xfrm>
              <a:off x="0" y="5534025"/>
              <a:ext cx="12192000" cy="104775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F1D0376-79C1-45AB-89CD-B01245D98DA6}"/>
                </a:ext>
              </a:extLst>
            </p:cNvPr>
            <p:cNvSpPr txBox="1"/>
            <p:nvPr/>
          </p:nvSpPr>
          <p:spPr>
            <a:xfrm>
              <a:off x="1008947" y="5703957"/>
              <a:ext cx="1049027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PC</a:t>
              </a:r>
              <a:r>
                <a:rPr lang="ko-KR" altLang="en-US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와 모바일 스마트기기를 작동시키고 통제할 수 있는 능력을 측정한 결과</a:t>
              </a:r>
              <a:r>
                <a:rPr lang="en-US" altLang="ko-KR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, </a:t>
              </a:r>
            </a:p>
            <a:p>
              <a:r>
                <a:rPr lang="en-US" altLang="ko-KR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					</a:t>
              </a:r>
              <a:r>
                <a:rPr lang="ko-KR" altLang="en-US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저소득층 </a:t>
              </a:r>
              <a:r>
                <a:rPr lang="en-US" altLang="ko-KR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– </a:t>
              </a:r>
              <a:r>
                <a:rPr lang="ko-KR" altLang="en-US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장애인 </a:t>
              </a:r>
              <a:r>
                <a:rPr lang="en-US" altLang="ko-KR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– </a:t>
              </a:r>
              <a:r>
                <a:rPr lang="ko-KR" altLang="en-US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농어민 </a:t>
              </a:r>
              <a:r>
                <a:rPr lang="en-US" altLang="ko-KR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– </a:t>
              </a:r>
              <a:r>
                <a:rPr lang="ko-KR" altLang="en-US" sz="2000" dirty="0">
                  <a:solidFill>
                    <a:srgbClr val="FFFF00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고령층</a:t>
              </a:r>
              <a:r>
                <a:rPr lang="ko-KR" altLang="en-US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순으로 나타났다</a:t>
              </a:r>
              <a:r>
                <a:rPr lang="en-US" altLang="ko-KR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.</a:t>
              </a:r>
              <a:endParaRPr lang="ko-KR" altLang="en-US" sz="2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515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1766</TotalTime>
  <Words>1867</Words>
  <Application>Microsoft Office PowerPoint</Application>
  <PresentationFormat>와이드스크린</PresentationFormat>
  <Paragraphs>350</Paragraphs>
  <Slides>34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함초롬돋움</vt:lpstr>
      <vt:lpstr>맑은 고딕</vt:lpstr>
      <vt:lpstr>08서울남산체 B</vt:lpstr>
      <vt:lpstr>조선일보명조</vt:lpstr>
      <vt:lpstr>Arial</vt:lpstr>
      <vt:lpstr>Apple SD Gothic Neo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pfu</dc:creator>
  <cp:lastModifiedBy>jalee</cp:lastModifiedBy>
  <cp:revision>151</cp:revision>
  <dcterms:created xsi:type="dcterms:W3CDTF">2020-06-10T07:16:05Z</dcterms:created>
  <dcterms:modified xsi:type="dcterms:W3CDTF">2020-06-13T14:59:08Z</dcterms:modified>
</cp:coreProperties>
</file>